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989" r:id="rId1"/>
  </p:sldMasterIdLst>
  <p:notesMasterIdLst>
    <p:notesMasterId r:id="rId38"/>
  </p:notesMasterIdLst>
  <p:handoutMasterIdLst>
    <p:handoutMasterId r:id="rId39"/>
  </p:handoutMasterIdLst>
  <p:sldIdLst>
    <p:sldId id="487" r:id="rId2"/>
    <p:sldId id="737" r:id="rId3"/>
    <p:sldId id="792" r:id="rId4"/>
    <p:sldId id="691" r:id="rId5"/>
    <p:sldId id="793" r:id="rId6"/>
    <p:sldId id="755" r:id="rId7"/>
    <p:sldId id="754" r:id="rId8"/>
    <p:sldId id="752" r:id="rId9"/>
    <p:sldId id="758" r:id="rId10"/>
    <p:sldId id="741" r:id="rId11"/>
    <p:sldId id="743" r:id="rId12"/>
    <p:sldId id="744" r:id="rId13"/>
    <p:sldId id="751" r:id="rId14"/>
    <p:sldId id="794" r:id="rId15"/>
    <p:sldId id="795" r:id="rId16"/>
    <p:sldId id="796" r:id="rId17"/>
    <p:sldId id="797" r:id="rId18"/>
    <p:sldId id="791" r:id="rId19"/>
    <p:sldId id="778" r:id="rId20"/>
    <p:sldId id="779" r:id="rId21"/>
    <p:sldId id="780" r:id="rId22"/>
    <p:sldId id="781" r:id="rId23"/>
    <p:sldId id="782" r:id="rId24"/>
    <p:sldId id="783" r:id="rId25"/>
    <p:sldId id="784" r:id="rId26"/>
    <p:sldId id="785" r:id="rId27"/>
    <p:sldId id="786" r:id="rId28"/>
    <p:sldId id="787" r:id="rId29"/>
    <p:sldId id="788" r:id="rId30"/>
    <p:sldId id="789" r:id="rId31"/>
    <p:sldId id="790" r:id="rId32"/>
    <p:sldId id="775" r:id="rId33"/>
    <p:sldId id="798" r:id="rId34"/>
    <p:sldId id="799" r:id="rId35"/>
    <p:sldId id="800" r:id="rId36"/>
    <p:sldId id="560" r:id="rId37"/>
  </p:sldIdLst>
  <p:sldSz cx="12192000" cy="6858000"/>
  <p:notesSz cx="6797675" cy="9928225"/>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BCC0"/>
    <a:srgbClr val="3103F7"/>
    <a:srgbClr val="007E39"/>
    <a:srgbClr val="EE1C67"/>
    <a:srgbClr val="B8DBF2"/>
    <a:srgbClr val="B1F4FD"/>
    <a:srgbClr val="FF8181"/>
    <a:srgbClr val="62FE7C"/>
    <a:srgbClr val="660066"/>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Темный стиль 1 — акцент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9" autoAdjust="0"/>
    <p:restoredTop sz="90711" autoAdjust="0"/>
  </p:normalViewPr>
  <p:slideViewPr>
    <p:cSldViewPr>
      <p:cViewPr varScale="1">
        <p:scale>
          <a:sx n="53" d="100"/>
          <a:sy n="53" d="100"/>
        </p:scale>
        <p:origin x="102" y="46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5" d="100"/>
          <a:sy n="65" d="100"/>
        </p:scale>
        <p:origin x="336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6" Type="http://schemas.openxmlformats.org/officeDocument/2006/relationships/chartUserShapes" Target="../drawings/drawing1.xml"/><Relationship Id="rId5" Type="http://schemas.openxmlformats.org/officeDocument/2006/relationships/package" Target="../embeddings/_____Microsoft_Excel1.xlsx"/><Relationship Id="rId4" Type="http://schemas.openxmlformats.org/officeDocument/2006/relationships/image" Target="../media/image15.jpeg"/></Relationships>
</file>

<file path=ppt/charts/_rels/chart2.xml.rels><?xml version="1.0" encoding="UTF-8" standalone="yes"?>
<Relationships xmlns="http://schemas.openxmlformats.org/package/2006/relationships"><Relationship Id="rId3" Type="http://schemas.openxmlformats.org/officeDocument/2006/relationships/package" Target="../embeddings/_____Microsoft_Excel2.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3" Type="http://schemas.openxmlformats.org/officeDocument/2006/relationships/package" Target="../embeddings/_____Microsoft_Excel4.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3"/>
    </mc:Choice>
    <mc:Fallback>
      <c:style val="13"/>
    </mc:Fallback>
  </mc:AlternateContent>
  <c:chart>
    <c:title>
      <c:tx>
        <c:rich>
          <a:bodyPr/>
          <a:lstStyle/>
          <a:p>
            <a:pPr>
              <a:defRPr/>
            </a:pPr>
            <a:r>
              <a:rPr lang="ru-RU" dirty="0" smtClean="0"/>
              <a:t>ОПО по субъектам Управления</a:t>
            </a:r>
          </a:p>
        </c:rich>
      </c:tx>
      <c:layout>
        <c:manualLayout>
          <c:xMode val="edge"/>
          <c:yMode val="edge"/>
          <c:x val="0.20517456886546132"/>
          <c:y val="9.8877339934844762E-3"/>
        </c:manualLayout>
      </c:layout>
      <c:overlay val="0"/>
    </c:title>
    <c:autoTitleDeleted val="0"/>
    <c:view3D>
      <c:rotX val="30"/>
      <c:rotY val="210"/>
      <c:rAngAx val="0"/>
    </c:view3D>
    <c:floor>
      <c:thickness val="0"/>
    </c:floor>
    <c:sideWall>
      <c:thickness val="0"/>
    </c:sideWall>
    <c:backWall>
      <c:thickness val="0"/>
    </c:backWall>
    <c:plotArea>
      <c:layout>
        <c:manualLayout>
          <c:layoutTarget val="inner"/>
          <c:xMode val="edge"/>
          <c:yMode val="edge"/>
          <c:x val="9.7061140069367169E-2"/>
          <c:y val="0.14733891492889525"/>
          <c:w val="0.85157910144022797"/>
          <c:h val="0.75488776949036218"/>
        </c:manualLayout>
      </c:layout>
      <c:pie3DChart>
        <c:varyColors val="1"/>
        <c:ser>
          <c:idx val="0"/>
          <c:order val="0"/>
          <c:tx>
            <c:strRef>
              <c:f>Лист1!$B$1</c:f>
              <c:strCache>
                <c:ptCount val="1"/>
                <c:pt idx="0">
                  <c:v>Столбец1</c:v>
                </c:pt>
              </c:strCache>
            </c:strRef>
          </c:tx>
          <c:spPr>
            <a:blipFill>
              <a:blip xmlns:r="http://schemas.openxmlformats.org/officeDocument/2006/relationships" r:embed="rId1"/>
              <a:tile tx="0" ty="0" sx="100000" sy="100000" flip="none" algn="tl"/>
            </a:blipFill>
            <a:effectLst>
              <a:outerShdw blurRad="241300" dist="368300" dir="18600000" algn="t" rotWithShape="0">
                <a:srgbClr val="000000">
                  <a:alpha val="50000"/>
                </a:srgbClr>
              </a:outerShdw>
            </a:effectLst>
          </c:spPr>
          <c:explosion val="8"/>
          <c:dPt>
            <c:idx val="0"/>
            <c:bubble3D val="0"/>
            <c:explosion val="11"/>
            <c:spPr>
              <a:blipFill>
                <a:blip xmlns:r="http://schemas.openxmlformats.org/officeDocument/2006/relationships" r:embed="rId2"/>
                <a:tile tx="0" ty="0" sx="100000" sy="100000" flip="none" algn="tl"/>
              </a:blipFill>
              <a:effectLst>
                <a:outerShdw blurRad="241300" dist="368300" dir="18600000" algn="t" rotWithShape="0">
                  <a:srgbClr val="000000">
                    <a:alpha val="50000"/>
                  </a:srgbClr>
                </a:outerShdw>
              </a:effectLst>
            </c:spPr>
          </c:dPt>
          <c:dPt>
            <c:idx val="1"/>
            <c:bubble3D val="0"/>
            <c:spPr>
              <a:blipFill>
                <a:blip xmlns:r="http://schemas.openxmlformats.org/officeDocument/2006/relationships" r:embed="rId3"/>
                <a:tile tx="0" ty="0" sx="100000" sy="100000" flip="none" algn="tl"/>
              </a:blipFill>
              <a:effectLst>
                <a:outerShdw blurRad="241300" dist="368300" dir="18600000" algn="t" rotWithShape="0">
                  <a:srgbClr val="000000">
                    <a:alpha val="50000"/>
                  </a:srgbClr>
                </a:outerShdw>
              </a:effectLst>
            </c:spPr>
          </c:dPt>
          <c:dPt>
            <c:idx val="2"/>
            <c:bubble3D val="0"/>
            <c:spPr>
              <a:blipFill>
                <a:blip xmlns:r="http://schemas.openxmlformats.org/officeDocument/2006/relationships" r:embed="rId4"/>
                <a:tile tx="0" ty="0" sx="100000" sy="100000" flip="none" algn="tl"/>
              </a:blipFill>
              <a:effectLst>
                <a:outerShdw blurRad="241300" dist="368300" dir="18600000" algn="t" rotWithShape="0">
                  <a:srgbClr val="000000">
                    <a:alpha val="50000"/>
                  </a:srgbClr>
                </a:outerShdw>
              </a:effectLst>
            </c:spPr>
          </c:dPt>
          <c:dPt>
            <c:idx val="3"/>
            <c:bubble3D val="0"/>
            <c:spPr>
              <a:solidFill>
                <a:srgbClr val="FF0000"/>
              </a:solidFill>
              <a:effectLst>
                <a:outerShdw blurRad="241300" dist="368300" dir="18600000" algn="t" rotWithShape="0">
                  <a:srgbClr val="000000">
                    <a:alpha val="50000"/>
                  </a:srgbClr>
                </a:outerShdw>
              </a:effectLst>
            </c:spPr>
          </c:dPt>
          <c:dLbls>
            <c:dLbl>
              <c:idx val="0"/>
              <c:layout>
                <c:manualLayout>
                  <c:x val="0.17396676670134731"/>
                  <c:y val="-0.21132994174541606"/>
                </c:manualLayout>
              </c:layout>
              <c:tx>
                <c:rich>
                  <a:bodyPr/>
                  <a:lstStyle/>
                  <a:p>
                    <a:r>
                      <a:rPr lang="en-US" dirty="0" smtClean="0"/>
                      <a:t>3688</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6321777433400073"/>
                  <c:y val="3.6659357702142521E-2"/>
                </c:manualLayout>
              </c:layout>
              <c:tx>
                <c:rich>
                  <a:bodyPr wrap="square" lIns="38100" tIns="19050" rIns="38100" bIns="19050" anchor="ctr">
                    <a:spAutoFit/>
                  </a:bodyPr>
                  <a:lstStyle/>
                  <a:p>
                    <a:pPr>
                      <a:defRPr baseline="0">
                        <a:solidFill>
                          <a:srgbClr val="3103F7"/>
                        </a:solidFill>
                      </a:defRPr>
                    </a:pPr>
                    <a:r>
                      <a:rPr lang="en-US" dirty="0" smtClean="0"/>
                      <a:t>5317</a:t>
                    </a:r>
                    <a:endParaRPr lang="en-US"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8188774841095738E-2"/>
                  <c:y val="-0.3745930392947891"/>
                </c:manualLayout>
              </c:layout>
              <c:tx>
                <c:rich>
                  <a:bodyPr wrap="square" lIns="38100" tIns="19050" rIns="38100" bIns="19050" anchor="ctr">
                    <a:spAutoFit/>
                  </a:bodyPr>
                  <a:lstStyle/>
                  <a:p>
                    <a:pPr>
                      <a:defRPr baseline="0">
                        <a:solidFill>
                          <a:srgbClr val="00B050"/>
                        </a:solidFill>
                      </a:defRPr>
                    </a:pPr>
                    <a:r>
                      <a:rPr lang="en-US" dirty="0" smtClean="0">
                        <a:solidFill>
                          <a:srgbClr val="3103F7"/>
                        </a:solidFill>
                      </a:rPr>
                      <a:t>2505</a:t>
                    </a:r>
                    <a:endParaRPr lang="en-US"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462664393574328E-2"/>
                  <c:y val="-3.2333149679271492E-2"/>
                </c:manualLayout>
              </c:layout>
              <c:spPr>
                <a:noFill/>
                <a:ln>
                  <a:noFill/>
                </a:ln>
                <a:effectLst/>
              </c:spPr>
              <c:txPr>
                <a:bodyPr wrap="square" lIns="38100" tIns="19050" rIns="38100" bIns="19050" anchor="ctr">
                  <a:spAutoFit/>
                </a:bodyPr>
                <a:lstStyle/>
                <a:p>
                  <a:pPr>
                    <a:defRPr baseline="0">
                      <a:solidFill>
                        <a:schemeClr val="bg1"/>
                      </a:solidFill>
                    </a:defRPr>
                  </a:pPr>
                  <a:endParaRPr lang="ru-RU"/>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baseline="0">
                    <a:solidFill>
                      <a:schemeClr val="bg2">
                        <a:lumMod val="75000"/>
                      </a:schemeClr>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extLst>
          </c:dLbls>
          <c:cat>
            <c:strRef>
              <c:f>Лист1!$A$2:$A$5</c:f>
              <c:strCache>
                <c:ptCount val="4"/>
                <c:pt idx="0">
                  <c:v>57-Тюм.</c:v>
                </c:pt>
                <c:pt idx="1">
                  <c:v>58-ХМАО</c:v>
                </c:pt>
                <c:pt idx="2">
                  <c:v>59-ЯНАО</c:v>
                </c:pt>
                <c:pt idx="3">
                  <c:v>Др.</c:v>
                </c:pt>
              </c:strCache>
            </c:strRef>
          </c:cat>
          <c:val>
            <c:numRef>
              <c:f>Лист1!$B$2:$B$5</c:f>
              <c:numCache>
                <c:formatCode>General</c:formatCode>
                <c:ptCount val="4"/>
                <c:pt idx="0">
                  <c:v>3588</c:v>
                </c:pt>
                <c:pt idx="1">
                  <c:v>5170</c:v>
                </c:pt>
                <c:pt idx="2">
                  <c:v>2373</c:v>
                </c:pt>
                <c:pt idx="3">
                  <c:v>18</c:v>
                </c:pt>
              </c:numCache>
            </c:numRef>
          </c:val>
        </c:ser>
        <c:dLbls>
          <c:showLegendKey val="0"/>
          <c:showVal val="0"/>
          <c:showCatName val="0"/>
          <c:showSerName val="0"/>
          <c:showPercent val="0"/>
          <c:showBubbleSize val="0"/>
          <c:showLeaderLines val="0"/>
        </c:dLbls>
      </c:pie3DChart>
      <c:spPr>
        <a:noFill/>
        <a:ln w="25400">
          <a:noFill/>
        </a:ln>
        <a:effectLst>
          <a:outerShdw blurRad="50800" dist="50800" dir="5400000" sx="1000" sy="1000" algn="ctr" rotWithShape="0">
            <a:srgbClr val="000000">
              <a:alpha val="97000"/>
            </a:srgbClr>
          </a:outerShdw>
        </a:effectLst>
      </c:spPr>
    </c:plotArea>
    <c:plotVisOnly val="1"/>
    <c:dispBlanksAs val="gap"/>
    <c:showDLblsOverMax val="0"/>
  </c:chart>
  <c:txPr>
    <a:bodyPr/>
    <a:lstStyle/>
    <a:p>
      <a:pPr>
        <a:defRPr sz="1800"/>
      </a:pPr>
      <a:endParaRPr lang="ru-RU"/>
    </a:p>
  </c:txPr>
  <c:externalData r:id="rId5">
    <c:autoUpdate val="0"/>
  </c:externalData>
  <c:userShapes r:id="rId6"/>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4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r>
              <a:rPr lang="ru-RU" sz="1400" b="0" dirty="0">
                <a:latin typeface="Arial" panose="020B0604020202020204" pitchFamily="34" charset="0"/>
                <a:cs typeface="Arial" panose="020B0604020202020204" pitchFamily="34" charset="0"/>
              </a:rPr>
              <a:t>Всего 6 </a:t>
            </a:r>
            <a:r>
              <a:rPr lang="ru-RU" sz="1400" b="0" dirty="0" smtClean="0">
                <a:latin typeface="Arial" panose="020B0604020202020204" pitchFamily="34" charset="0"/>
                <a:cs typeface="Arial" panose="020B0604020202020204" pitchFamily="34" charset="0"/>
              </a:rPr>
              <a:t>465 </a:t>
            </a:r>
            <a:r>
              <a:rPr lang="ru-RU" sz="1400" b="0" dirty="0">
                <a:latin typeface="Arial" panose="020B0604020202020204" pitchFamily="34" charset="0"/>
                <a:cs typeface="Arial" panose="020B0604020202020204" pitchFamily="34" charset="0"/>
              </a:rPr>
              <a:t>объектов</a:t>
            </a:r>
            <a:r>
              <a:rPr lang="ru-RU" sz="1400" b="0" baseline="0" dirty="0">
                <a:latin typeface="Arial" panose="020B0604020202020204" pitchFamily="34" charset="0"/>
                <a:cs typeface="Arial" panose="020B0604020202020204" pitchFamily="34" charset="0"/>
              </a:rPr>
              <a:t> нефтегазового комплекса </a:t>
            </a:r>
          </a:p>
          <a:p>
            <a:pPr>
              <a:defRPr sz="1400" b="0">
                <a:latin typeface="Arial" panose="020B0604020202020204" pitchFamily="34" charset="0"/>
                <a:cs typeface="Arial" panose="020B0604020202020204" pitchFamily="34" charset="0"/>
              </a:defRPr>
            </a:pPr>
            <a:r>
              <a:rPr lang="ru-RU" sz="1400" b="0" baseline="0" dirty="0">
                <a:latin typeface="Arial" panose="020B0604020202020204" pitchFamily="34" charset="0"/>
                <a:cs typeface="Arial" panose="020B0604020202020204" pitchFamily="34" charset="0"/>
              </a:rPr>
              <a:t>из </a:t>
            </a:r>
            <a:r>
              <a:rPr lang="ru-RU" sz="1400" b="0" dirty="0">
                <a:latin typeface="Arial" panose="020B0604020202020204" pitchFamily="34" charset="0"/>
                <a:cs typeface="Arial" panose="020B0604020202020204" pitchFamily="34" charset="0"/>
              </a:rPr>
              <a:t>11 </a:t>
            </a:r>
            <a:r>
              <a:rPr lang="ru-RU" sz="1400" b="0" dirty="0" smtClean="0">
                <a:latin typeface="Arial" panose="020B0604020202020204" pitchFamily="34" charset="0"/>
                <a:cs typeface="Arial" panose="020B0604020202020204" pitchFamily="34" charset="0"/>
              </a:rPr>
              <a:t>510 </a:t>
            </a:r>
            <a:r>
              <a:rPr lang="ru-RU" sz="1400" b="0" dirty="0">
                <a:latin typeface="Arial" panose="020B0604020202020204" pitchFamily="34" charset="0"/>
                <a:cs typeface="Arial" panose="020B0604020202020204" pitchFamily="34" charset="0"/>
              </a:rPr>
              <a:t>объектов (</a:t>
            </a:r>
            <a:r>
              <a:rPr lang="ru-RU" sz="1400" b="0" dirty="0" smtClean="0">
                <a:latin typeface="Arial" panose="020B0604020202020204" pitchFamily="34" charset="0"/>
                <a:cs typeface="Arial" panose="020B0604020202020204" pitchFamily="34" charset="0"/>
              </a:rPr>
              <a:t>53%)</a:t>
            </a:r>
            <a:endParaRPr lang="ru-RU" sz="1400" b="0" dirty="0">
              <a:latin typeface="Arial" panose="020B0604020202020204" pitchFamily="34" charset="0"/>
              <a:cs typeface="Arial" panose="020B0604020202020204" pitchFamily="34" charset="0"/>
            </a:endParaRPr>
          </a:p>
        </c:rich>
      </c:tx>
      <c:layout>
        <c:manualLayout>
          <c:xMode val="edge"/>
          <c:yMode val="edge"/>
          <c:x val="0.13201472988741558"/>
          <c:y val="2.9433091251775492E-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ru-RU"/>
        </a:p>
      </c:txPr>
    </c:title>
    <c:autoTitleDeleted val="0"/>
    <c:plotArea>
      <c:layout>
        <c:manualLayout>
          <c:layoutTarget val="inner"/>
          <c:xMode val="edge"/>
          <c:yMode val="edge"/>
          <c:x val="0.4413843760311516"/>
          <c:y val="6.5562878071018932E-2"/>
          <c:w val="0.47657539699590817"/>
          <c:h val="0.78902068038343365"/>
        </c:manualLayout>
      </c:layout>
      <c:doughnutChart>
        <c:varyColors val="1"/>
        <c:ser>
          <c:idx val="0"/>
          <c:order val="0"/>
          <c:tx>
            <c:strRef>
              <c:f>Лист1!$B$1</c:f>
              <c:strCache>
                <c:ptCount val="1"/>
                <c:pt idx="0">
                  <c:v>Столбец1</c:v>
                </c:pt>
              </c:strCache>
            </c:strRef>
          </c:tx>
          <c:dPt>
            <c:idx val="0"/>
            <c:bubble3D val="0"/>
            <c:spPr>
              <a:solidFill>
                <a:srgbClr val="002060"/>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265C-4454-A846-5A1203FF7E24}"/>
              </c:ext>
            </c:extLst>
          </c:dPt>
          <c:dPt>
            <c:idx val="1"/>
            <c:bubble3D val="0"/>
            <c:spPr>
              <a:solidFill>
                <a:schemeClr val="accent3">
                  <a:shade val="7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265C-4454-A846-5A1203FF7E24}"/>
              </c:ext>
            </c:extLst>
          </c:dPt>
          <c:dPt>
            <c:idx val="2"/>
            <c:bubble3D val="0"/>
            <c:spPr>
              <a:solidFill>
                <a:srgbClr val="92D050"/>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5-265C-4454-A846-5A1203FF7E24}"/>
              </c:ext>
            </c:extLst>
          </c:dPt>
          <c:dPt>
            <c:idx val="3"/>
            <c:bubble3D val="0"/>
            <c:spPr>
              <a:solidFill>
                <a:srgbClr val="FF0000"/>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7-265C-4454-A846-5A1203FF7E24}"/>
              </c:ext>
            </c:extLst>
          </c:dPt>
          <c:dPt>
            <c:idx val="4"/>
            <c:bubble3D val="0"/>
            <c:spPr>
              <a:solidFill>
                <a:srgbClr val="00B0F0"/>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9-265C-4454-A846-5A1203FF7E24}"/>
              </c:ext>
            </c:extLst>
          </c:dPt>
          <c:dPt>
            <c:idx val="5"/>
            <c:bubble3D val="0"/>
            <c:spPr>
              <a:solidFill>
                <a:schemeClr val="accent3">
                  <a:tint val="5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B-265C-4454-A846-5A1203FF7E24}"/>
              </c:ext>
            </c:extLst>
          </c:dPt>
          <c:dLbls>
            <c:dLbl>
              <c:idx val="0"/>
              <c:layout>
                <c:manualLayout>
                  <c:x val="-4.4385209046468255E-2"/>
                  <c:y val="0.14109498564976627"/>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265C-4454-A846-5A1203FF7E24}"/>
                </c:ext>
                <c:ext xmlns:c15="http://schemas.microsoft.com/office/drawing/2012/chart" uri="{CE6537A1-D6FC-4f65-9D91-7224C49458BB}">
                  <c15:layout/>
                </c:ext>
              </c:extLst>
            </c:dLbl>
            <c:dLbl>
              <c:idx val="1"/>
              <c:layout>
                <c:manualLayout>
                  <c:x val="-8.4145976486698373E-2"/>
                  <c:y val="0.1041024982471349"/>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265C-4454-A846-5A1203FF7E24}"/>
                </c:ext>
                <c:ext xmlns:c15="http://schemas.microsoft.com/office/drawing/2012/chart" uri="{CE6537A1-D6FC-4f65-9D91-7224C49458BB}">
                  <c15:layout/>
                </c:ext>
              </c:extLst>
            </c:dLbl>
            <c:dLbl>
              <c:idx val="2"/>
              <c:layout>
                <c:manualLayout>
                  <c:x val="1.436993184153121E-2"/>
                  <c:y val="7.7440842021550402E-5"/>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265C-4454-A846-5A1203FF7E24}"/>
                </c:ext>
                <c:ext xmlns:c15="http://schemas.microsoft.com/office/drawing/2012/chart" uri="{CE6537A1-D6FC-4f65-9D91-7224C49458BB}">
                  <c15:layout/>
                </c:ext>
              </c:extLst>
            </c:dLbl>
            <c:dLbl>
              <c:idx val="3"/>
              <c:layout>
                <c:manualLayout>
                  <c:x val="1.9841683602786979E-2"/>
                  <c:y val="-1.543440551757649E-2"/>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7-265C-4454-A846-5A1203FF7E24}"/>
                </c:ext>
                <c:ext xmlns:c15="http://schemas.microsoft.com/office/drawing/2012/chart" uri="{CE6537A1-D6FC-4f65-9D91-7224C49458BB}">
                  <c15:layout/>
                </c:ext>
              </c:extLst>
            </c:dLbl>
            <c:dLbl>
              <c:idx val="4"/>
              <c:layout>
                <c:manualLayout>
                  <c:x val="-1.0402769469361785E-2"/>
                  <c:y val="-1.0192663343767418E-3"/>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9-265C-4454-A846-5A1203FF7E24}"/>
                </c:ext>
                <c:ext xmlns:c15="http://schemas.microsoft.com/office/drawing/2012/chart" uri="{CE6537A1-D6FC-4f65-9D91-7224C49458BB}">
                  <c15:layout/>
                </c:ext>
              </c:extLst>
            </c:dLbl>
            <c:dLbl>
              <c:idx val="5"/>
              <c:layout>
                <c:manualLayout>
                  <c:x val="-1.2826997784656142E-2"/>
                  <c:y val="4.5152904262892889E-2"/>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B-265C-4454-A846-5A1203FF7E24}"/>
                </c:ext>
                <c:ext xmlns:c15="http://schemas.microsoft.com/office/drawing/2012/chart" uri="{CE6537A1-D6FC-4f65-9D91-7224C49458BB}">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lt1"/>
                    </a:solidFill>
                    <a:latin typeface="Arial" panose="020B0604020202020204" pitchFamily="34" charset="0"/>
                    <a:ea typeface="+mn-ea"/>
                    <a:cs typeface="Arial" panose="020B0604020202020204" pitchFamily="34" charset="0"/>
                  </a:defRPr>
                </a:pPr>
                <a:endParaRPr lang="ru-RU"/>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Лист1!$A$2:$A$7</c:f>
              <c:strCache>
                <c:ptCount val="6"/>
                <c:pt idx="0">
                  <c:v>Взрывчатые материалы - 81</c:v>
                </c:pt>
                <c:pt idx="1">
                  <c:v>Геологоразведочные работы - 41</c:v>
                </c:pt>
                <c:pt idx="2">
                  <c:v>Газораспределение
и газопотребление - 3 566</c:v>
                </c:pt>
                <c:pt idx="3">
                  <c:v>Магистральный
трубопроводный - 266</c:v>
                </c:pt>
                <c:pt idx="4">
                  <c:v>Нефтегазодобыча - 2 235</c:v>
                </c:pt>
                <c:pt idx="5">
                  <c:v>Нефтегазопереработка и нефтепродуктообеспечение - 260</c:v>
                </c:pt>
              </c:strCache>
            </c:strRef>
          </c:cat>
          <c:val>
            <c:numRef>
              <c:f>Лист1!$B$2:$B$7</c:f>
              <c:numCache>
                <c:formatCode>General</c:formatCode>
                <c:ptCount val="6"/>
                <c:pt idx="0">
                  <c:v>81</c:v>
                </c:pt>
                <c:pt idx="1">
                  <c:v>41</c:v>
                </c:pt>
                <c:pt idx="2">
                  <c:v>3566</c:v>
                </c:pt>
                <c:pt idx="3">
                  <c:v>266</c:v>
                </c:pt>
                <c:pt idx="4">
                  <c:v>2235</c:v>
                </c:pt>
                <c:pt idx="5">
                  <c:v>260</c:v>
                </c:pt>
              </c:numCache>
            </c:numRef>
          </c:val>
          <c:extLst xmlns:c16r2="http://schemas.microsoft.com/office/drawing/2015/06/chart">
            <c:ext xmlns:c16="http://schemas.microsoft.com/office/drawing/2014/chart" uri="{C3380CC4-5D6E-409C-BE32-E72D297353CC}">
              <c16:uniqueId val="{0000000C-265C-4454-A846-5A1203FF7E24}"/>
            </c:ext>
          </c:extLst>
        </c:ser>
        <c:dLbls>
          <c:showLegendKey val="0"/>
          <c:showVal val="0"/>
          <c:showCatName val="0"/>
          <c:showSerName val="0"/>
          <c:showPercent val="1"/>
          <c:showBubbleSize val="0"/>
          <c:showLeaderLines val="0"/>
        </c:dLbls>
        <c:firstSliceAng val="210"/>
        <c:holeSize val="50"/>
      </c:doughnutChart>
      <c:spPr>
        <a:noFill/>
        <a:ln>
          <a:noFill/>
        </a:ln>
        <a:effectLst/>
      </c:spPr>
    </c:plotArea>
    <c:legend>
      <c:legendPos val="r"/>
      <c:legendEntry>
        <c:idx val="0"/>
        <c:txPr>
          <a:bodyPr rot="0" spcFirstLastPara="1" vertOverflow="ellipsis" vert="horz" wrap="square" anchor="ctr" anchorCtr="1"/>
          <a:lstStyle/>
          <a:p>
            <a:pPr>
              <a:defRPr sz="11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ru-RU"/>
          </a:p>
        </c:txPr>
      </c:legendEntry>
      <c:legendEntry>
        <c:idx val="1"/>
        <c:txPr>
          <a:bodyPr rot="0" spcFirstLastPara="1" vertOverflow="ellipsis" vert="horz" wrap="square" anchor="ctr" anchorCtr="1"/>
          <a:lstStyle/>
          <a:p>
            <a:pPr>
              <a:defRPr sz="11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ru-RU"/>
          </a:p>
        </c:txPr>
      </c:legendEntry>
      <c:legendEntry>
        <c:idx val="2"/>
        <c:txPr>
          <a:bodyPr rot="0" spcFirstLastPara="1" vertOverflow="ellipsis" vert="horz" wrap="square" anchor="ctr" anchorCtr="1"/>
          <a:lstStyle/>
          <a:p>
            <a:pPr>
              <a:defRPr sz="11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ru-RU"/>
          </a:p>
        </c:txPr>
      </c:legendEntry>
      <c:legendEntry>
        <c:idx val="3"/>
        <c:txPr>
          <a:bodyPr rot="0" spcFirstLastPara="1" vertOverflow="ellipsis" vert="horz" wrap="square" anchor="ctr" anchorCtr="1"/>
          <a:lstStyle/>
          <a:p>
            <a:pPr>
              <a:defRPr sz="11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ru-RU"/>
          </a:p>
        </c:txPr>
      </c:legendEntry>
      <c:legendEntry>
        <c:idx val="4"/>
        <c:txPr>
          <a:bodyPr rot="0" spcFirstLastPara="1" vertOverflow="ellipsis" vert="horz" wrap="square" anchor="ctr" anchorCtr="1"/>
          <a:lstStyle/>
          <a:p>
            <a:pPr>
              <a:defRPr sz="11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ru-RU"/>
          </a:p>
        </c:txPr>
      </c:legendEntry>
      <c:legendEntry>
        <c:idx val="5"/>
        <c:txPr>
          <a:bodyPr rot="0" spcFirstLastPara="1" vertOverflow="ellipsis" vert="horz" wrap="square" anchor="ctr" anchorCtr="1"/>
          <a:lstStyle/>
          <a:p>
            <a:pPr>
              <a:defRPr sz="11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ru-RU"/>
          </a:p>
        </c:txPr>
      </c:legendEntry>
      <c:layout>
        <c:manualLayout>
          <c:xMode val="edge"/>
          <c:yMode val="edge"/>
          <c:x val="0"/>
          <c:y val="0.17636311312843014"/>
          <c:w val="0.45824422696969719"/>
          <c:h val="0.6813256964421665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ru-RU"/>
        </a:p>
      </c:txPr>
    </c:legend>
    <c:plotVisOnly val="1"/>
    <c:dispBlanksAs val="gap"/>
    <c:showDLblsOverMax val="0"/>
  </c:chart>
  <c:spPr>
    <a:noFill/>
    <a:ln w="9525" cap="flat" cmpd="sng" algn="ctr">
      <a:noFill/>
      <a:round/>
    </a:ln>
    <a:effectLst/>
  </c:spPr>
  <c:txPr>
    <a:bodyPr/>
    <a:lstStyle/>
    <a:p>
      <a:pPr>
        <a:defRPr/>
      </a:pPr>
      <a:endParaRPr lang="ru-RU"/>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3"/>
    </mc:Choice>
    <mc:Fallback>
      <c:style val="13"/>
    </mc:Fallback>
  </mc:AlternateContent>
  <c:chart>
    <c:autoTitleDeleted val="0"/>
    <c:view3D>
      <c:rotX val="15"/>
      <c:rotY val="20"/>
      <c:rAngAx val="0"/>
    </c:view3D>
    <c:floor>
      <c:thickness val="0"/>
    </c:floor>
    <c:sideWall>
      <c:thickness val="0"/>
    </c:sideWall>
    <c:backWall>
      <c:thickness val="0"/>
    </c:backWall>
    <c:plotArea>
      <c:layout>
        <c:manualLayout>
          <c:layoutTarget val="inner"/>
          <c:xMode val="edge"/>
          <c:yMode val="edge"/>
          <c:x val="0.15620725798137394"/>
          <c:y val="8.7787085949143875E-2"/>
          <c:w val="0.81348736210866346"/>
          <c:h val="0.7884889353475234"/>
        </c:manualLayout>
      </c:layout>
      <c:bar3DChart>
        <c:barDir val="col"/>
        <c:grouping val="stacked"/>
        <c:varyColors val="0"/>
        <c:ser>
          <c:idx val="0"/>
          <c:order val="0"/>
          <c:tx>
            <c:strRef>
              <c:f>Лист1!$B$1:$D$1</c:f>
              <c:strCache>
                <c:ptCount val="1"/>
                <c:pt idx="0">
                  <c:v>ТО ХМАО ЯНАО</c:v>
                </c:pt>
              </c:strCache>
            </c:strRef>
          </c:tx>
          <c:spPr>
            <a:solidFill>
              <a:srgbClr val="FF99CC"/>
            </a:solidFill>
          </c:spPr>
          <c:invertIfNegative val="0"/>
          <c:dPt>
            <c:idx val="0"/>
            <c:invertIfNegative val="0"/>
            <c:bubble3D val="0"/>
            <c:spPr>
              <a:solidFill>
                <a:schemeClr val="accent6">
                  <a:lumMod val="50000"/>
                </a:schemeClr>
              </a:solidFill>
            </c:spPr>
          </c:dPt>
          <c:dPt>
            <c:idx val="1"/>
            <c:invertIfNegative val="0"/>
            <c:bubble3D val="0"/>
            <c:spPr>
              <a:solidFill>
                <a:schemeClr val="accent6">
                  <a:lumMod val="50000"/>
                </a:schemeClr>
              </a:solidFill>
              <a:effectLst>
                <a:outerShdw blurRad="38100" dist="25400" dir="5400000" algn="t" rotWithShape="0">
                  <a:srgbClr val="000000">
                    <a:alpha val="54000"/>
                  </a:srgbClr>
                </a:outerShdw>
              </a:effectLst>
            </c:spPr>
          </c:dPt>
          <c:dPt>
            <c:idx val="2"/>
            <c:invertIfNegative val="0"/>
            <c:bubble3D val="0"/>
            <c:spPr>
              <a:solidFill>
                <a:schemeClr val="accent6">
                  <a:lumMod val="50000"/>
                </a:schemeClr>
              </a:solidFill>
            </c:spPr>
          </c:dPt>
          <c:dLbls>
            <c:dLbl>
              <c:idx val="0"/>
              <c:layout>
                <c:manualLayout>
                  <c:x val="3.5460840578714042E-2"/>
                  <c:y val="-5.2211149012537865E-2"/>
                </c:manualLayout>
              </c:layout>
              <c:tx>
                <c:rich>
                  <a:bodyPr/>
                  <a:lstStyle/>
                  <a:p>
                    <a:r>
                      <a:rPr lang="en-US" dirty="0" smtClean="0">
                        <a:solidFill>
                          <a:schemeClr val="bg2">
                            <a:lumMod val="90000"/>
                          </a:schemeClr>
                        </a:solidFill>
                      </a:rPr>
                      <a:t>441</a:t>
                    </a:r>
                    <a:endParaRPr lang="en-US" dirty="0">
                      <a:solidFill>
                        <a:schemeClr val="bg2">
                          <a:lumMod val="90000"/>
                        </a:schemeClr>
                      </a:solidFill>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5460840578714042E-2"/>
                  <c:y val="-6.6134122082547889E-2"/>
                </c:manualLayout>
              </c:layout>
              <c:tx>
                <c:rich>
                  <a:bodyPr wrap="square" lIns="38100" tIns="19050" rIns="38100" bIns="19050" anchor="ctr">
                    <a:spAutoFit/>
                  </a:bodyPr>
                  <a:lstStyle/>
                  <a:p>
                    <a:pPr>
                      <a:defRPr baseline="0">
                        <a:solidFill>
                          <a:schemeClr val="bg2">
                            <a:lumMod val="90000"/>
                          </a:schemeClr>
                        </a:solidFill>
                      </a:defRPr>
                    </a:pPr>
                    <a:r>
                      <a:rPr lang="en-US" dirty="0" smtClean="0">
                        <a:solidFill>
                          <a:schemeClr val="bg2">
                            <a:lumMod val="90000"/>
                          </a:schemeClr>
                        </a:solidFill>
                      </a:rPr>
                      <a:t>573</a:t>
                    </a:r>
                    <a:endParaRPr lang="en-US" dirty="0">
                      <a:solidFill>
                        <a:schemeClr val="bg2">
                          <a:lumMod val="90000"/>
                        </a:schemeClr>
                      </a:solidFill>
                    </a:endParaRP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727756967593388E-2"/>
                  <c:y val="-1.0442229802507561E-2"/>
                </c:manualLayout>
              </c:layout>
              <c:tx>
                <c:rich>
                  <a:bodyPr wrap="square" lIns="38100" tIns="19050" rIns="38100" bIns="19050" anchor="ctr">
                    <a:spAutoFit/>
                  </a:bodyPr>
                  <a:lstStyle/>
                  <a:p>
                    <a:pPr>
                      <a:defRPr baseline="0">
                        <a:solidFill>
                          <a:schemeClr val="bg2">
                            <a:lumMod val="90000"/>
                          </a:schemeClr>
                        </a:solidFill>
                      </a:defRPr>
                    </a:pPr>
                    <a:r>
                      <a:rPr lang="en-US" dirty="0" smtClean="0">
                        <a:solidFill>
                          <a:schemeClr val="bg2">
                            <a:lumMod val="90000"/>
                          </a:schemeClr>
                        </a:solidFill>
                      </a:rPr>
                      <a:t>412</a:t>
                    </a:r>
                    <a:endParaRPr lang="en-US" dirty="0">
                      <a:solidFill>
                        <a:schemeClr val="bg2">
                          <a:lumMod val="90000"/>
                        </a:schemeClr>
                      </a:solidFill>
                    </a:endParaRP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baseline="0">
                    <a:solidFill>
                      <a:srgbClr val="7030A0"/>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2020 г.</c:v>
                </c:pt>
                <c:pt idx="1">
                  <c:v>2021 г.</c:v>
                </c:pt>
                <c:pt idx="2">
                  <c:v>2022 г.</c:v>
                </c:pt>
              </c:strCache>
            </c:strRef>
          </c:cat>
          <c:val>
            <c:numRef>
              <c:f>Лист1!$B$2:$B$4</c:f>
              <c:numCache>
                <c:formatCode>General</c:formatCode>
                <c:ptCount val="3"/>
                <c:pt idx="0">
                  <c:v>441</c:v>
                </c:pt>
                <c:pt idx="1">
                  <c:v>537</c:v>
                </c:pt>
                <c:pt idx="2">
                  <c:v>576</c:v>
                </c:pt>
              </c:numCache>
            </c:numRef>
          </c:val>
        </c:ser>
        <c:ser>
          <c:idx val="1"/>
          <c:order val="1"/>
          <c:tx>
            <c:strRef>
              <c:f>Лист1!$C$1</c:f>
              <c:strCache>
                <c:ptCount val="1"/>
                <c:pt idx="0">
                  <c:v>ХМАО</c:v>
                </c:pt>
              </c:strCache>
            </c:strRef>
          </c:tx>
          <c:spPr>
            <a:solidFill>
              <a:schemeClr val="accent2">
                <a:lumMod val="75000"/>
              </a:schemeClr>
            </a:solidFill>
          </c:spPr>
          <c:invertIfNegative val="0"/>
          <c:dLbls>
            <c:dLbl>
              <c:idx val="0"/>
              <c:layout>
                <c:manualLayout>
                  <c:x val="4.091635451390082E-2"/>
                  <c:y val="0"/>
                </c:manualLayout>
              </c:layout>
              <c:tx>
                <c:rich>
                  <a:bodyPr/>
                  <a:lstStyle/>
                  <a:p>
                    <a:r>
                      <a:rPr lang="en-US" dirty="0" smtClean="0"/>
                      <a:t>178</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1822055740747005E-2"/>
                  <c:y val="3.9976473464402957E-3"/>
                </c:manualLayout>
              </c:layout>
              <c:tx>
                <c:rich>
                  <a:bodyPr/>
                  <a:lstStyle/>
                  <a:p>
                    <a:r>
                      <a:rPr lang="en-US" dirty="0" smtClean="0"/>
                      <a:t>116</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727756967593388E-2"/>
                  <c:y val="3.1906444699467916E-17"/>
                </c:manualLayout>
              </c:layout>
              <c:tx>
                <c:rich>
                  <a:bodyPr/>
                  <a:lstStyle/>
                  <a:p>
                    <a:r>
                      <a:rPr lang="en-US" dirty="0" smtClean="0"/>
                      <a:t>128</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baseline="0">
                    <a:solidFill>
                      <a:schemeClr val="tx1"/>
                    </a:solidFill>
                  </a:defRPr>
                </a:pPr>
                <a:endParaRPr lang="ru-RU"/>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Лист1!$A$2:$A$4</c:f>
              <c:strCache>
                <c:ptCount val="3"/>
                <c:pt idx="0">
                  <c:v>2020 г.</c:v>
                </c:pt>
                <c:pt idx="1">
                  <c:v>2021 г.</c:v>
                </c:pt>
                <c:pt idx="2">
                  <c:v>2022 г.</c:v>
                </c:pt>
              </c:strCache>
            </c:strRef>
          </c:cat>
          <c:val>
            <c:numRef>
              <c:f>Лист1!$C$2:$C$4</c:f>
              <c:numCache>
                <c:formatCode>General</c:formatCode>
                <c:ptCount val="3"/>
                <c:pt idx="0">
                  <c:v>178</c:v>
                </c:pt>
                <c:pt idx="1">
                  <c:v>116</c:v>
                </c:pt>
                <c:pt idx="2">
                  <c:v>174</c:v>
                </c:pt>
              </c:numCache>
            </c:numRef>
          </c:val>
        </c:ser>
        <c:ser>
          <c:idx val="2"/>
          <c:order val="2"/>
          <c:tx>
            <c:strRef>
              <c:f>Лист1!$D$1</c:f>
              <c:strCache>
                <c:ptCount val="1"/>
                <c:pt idx="0">
                  <c:v>ЯНАО</c:v>
                </c:pt>
              </c:strCache>
            </c:strRef>
          </c:tx>
          <c:spPr>
            <a:solidFill>
              <a:srgbClr val="6845FD"/>
            </a:solidFill>
          </c:spPr>
          <c:invertIfNegative val="0"/>
          <c:dLbls>
            <c:dLbl>
              <c:idx val="0"/>
              <c:layout>
                <c:manualLayout>
                  <c:x val="3.5460840578713994E-2"/>
                  <c:y val="0"/>
                </c:manualLayout>
              </c:layout>
              <c:tx>
                <c:rich>
                  <a:bodyPr/>
                  <a:lstStyle/>
                  <a:p>
                    <a:r>
                      <a:rPr lang="en-US" dirty="0" smtClean="0"/>
                      <a:t>50</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1822055740747106E-2"/>
                  <c:y val="-1.7748501772986505E-2"/>
                </c:manualLayout>
              </c:layout>
              <c:tx>
                <c:rich>
                  <a:bodyPr/>
                  <a:lstStyle/>
                  <a:p>
                    <a:r>
                      <a:rPr lang="en-US" dirty="0" smtClean="0"/>
                      <a:t>48</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4549812708340491E-2"/>
                  <c:y val="-3.532433675396298E-2"/>
                </c:manualLayout>
              </c:layout>
              <c:tx>
                <c:rich>
                  <a:bodyPr/>
                  <a:lstStyle/>
                  <a:p>
                    <a:r>
                      <a:rPr lang="en-US" dirty="0" smtClean="0"/>
                      <a:t>42</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3"/>
              <c:tx>
                <c:rich>
                  <a:bodyPr/>
                  <a:lstStyle/>
                  <a:p>
                    <a:fld id="{0F270D81-0C72-4F56-A409-2C3071BAC527}" type="VALUE">
                      <a:rPr lang="en-US">
                        <a:solidFill>
                          <a:schemeClr val="bg1"/>
                        </a:solidFill>
                      </a:rPr>
                      <a:pPr/>
                      <a:t>[ЗНАЧЕНИЕ]</a:t>
                    </a:fld>
                    <a:endParaRPr lang="ru-R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4"/>
              <c:tx>
                <c:rich>
                  <a:bodyPr/>
                  <a:lstStyle/>
                  <a:p>
                    <a:fld id="{5ED62368-0839-4C22-B9B3-989F51AD2026}" type="VALUE">
                      <a:rPr lang="en-US">
                        <a:solidFill>
                          <a:schemeClr val="bg1"/>
                        </a:solidFill>
                      </a:rPr>
                      <a:pPr/>
                      <a:t>[ЗНАЧЕНИЕ]</a:t>
                    </a:fld>
                    <a:endParaRPr lang="ru-R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5"/>
              <c:tx>
                <c:rich>
                  <a:bodyPr/>
                  <a:lstStyle/>
                  <a:p>
                    <a:fld id="{CB9CD736-4E44-4254-980D-162DEED07711}" type="VALUE">
                      <a:rPr lang="en-US">
                        <a:solidFill>
                          <a:schemeClr val="bg1"/>
                        </a:solidFill>
                      </a:rPr>
                      <a:pPr/>
                      <a:t>[ЗНАЧЕНИЕ]</a:t>
                    </a:fld>
                    <a:endParaRPr lang="ru-R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6"/>
              <c:tx>
                <c:rich>
                  <a:bodyPr/>
                  <a:lstStyle/>
                  <a:p>
                    <a:fld id="{B5A74259-CBEE-46D2-9213-B653837C371D}" type="VALUE">
                      <a:rPr lang="en-US">
                        <a:solidFill>
                          <a:schemeClr val="bg1"/>
                        </a:solidFill>
                      </a:rPr>
                      <a:pPr/>
                      <a:t>[ЗНАЧЕНИЕ]</a:t>
                    </a:fld>
                    <a:endParaRPr lang="ru-R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wrap="square" lIns="38100" tIns="19050" rIns="38100" bIns="19050" anchor="ctr">
                <a:spAutoFit/>
              </a:bodyPr>
              <a:lstStyle/>
              <a:p>
                <a:pPr>
                  <a:defRPr baseline="0">
                    <a:solidFill>
                      <a:schemeClr val="bg1"/>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2020 г.</c:v>
                </c:pt>
                <c:pt idx="1">
                  <c:v>2021 г.</c:v>
                </c:pt>
                <c:pt idx="2">
                  <c:v>2022 г.</c:v>
                </c:pt>
              </c:strCache>
            </c:strRef>
          </c:cat>
          <c:val>
            <c:numRef>
              <c:f>Лист1!$D$2:$D$4</c:f>
              <c:numCache>
                <c:formatCode>General</c:formatCode>
                <c:ptCount val="3"/>
                <c:pt idx="0">
                  <c:v>50</c:v>
                </c:pt>
                <c:pt idx="1">
                  <c:v>48</c:v>
                </c:pt>
                <c:pt idx="2">
                  <c:v>61</c:v>
                </c:pt>
              </c:numCache>
            </c:numRef>
          </c:val>
        </c:ser>
        <c:dLbls>
          <c:showLegendKey val="0"/>
          <c:showVal val="0"/>
          <c:showCatName val="0"/>
          <c:showSerName val="0"/>
          <c:showPercent val="0"/>
          <c:showBubbleSize val="0"/>
        </c:dLbls>
        <c:gapWidth val="7"/>
        <c:gapDepth val="20"/>
        <c:shape val="cylinder"/>
        <c:axId val="527726096"/>
        <c:axId val="527718648"/>
        <c:axId val="0"/>
      </c:bar3DChart>
      <c:catAx>
        <c:axId val="527726096"/>
        <c:scaling>
          <c:orientation val="minMax"/>
        </c:scaling>
        <c:delete val="0"/>
        <c:axPos val="b"/>
        <c:numFmt formatCode="General" sourceLinked="1"/>
        <c:majorTickMark val="out"/>
        <c:minorTickMark val="none"/>
        <c:tickLblPos val="nextTo"/>
        <c:txPr>
          <a:bodyPr rot="-660000"/>
          <a:lstStyle/>
          <a:p>
            <a:pPr>
              <a:defRPr sz="1300" baseline="0"/>
            </a:pPr>
            <a:endParaRPr lang="ru-RU"/>
          </a:p>
        </c:txPr>
        <c:crossAx val="527718648"/>
        <c:crossesAt val="1"/>
        <c:auto val="1"/>
        <c:lblAlgn val="ctr"/>
        <c:lblOffset val="100"/>
        <c:noMultiLvlLbl val="0"/>
      </c:catAx>
      <c:valAx>
        <c:axId val="527718648"/>
        <c:scaling>
          <c:orientation val="minMax"/>
          <c:max val="850"/>
          <c:min val="50"/>
        </c:scaling>
        <c:delete val="0"/>
        <c:axPos val="l"/>
        <c:majorGridlines/>
        <c:numFmt formatCode="General" sourceLinked="1"/>
        <c:majorTickMark val="out"/>
        <c:minorTickMark val="none"/>
        <c:tickLblPos val="nextTo"/>
        <c:spPr>
          <a:ln/>
        </c:spPr>
        <c:txPr>
          <a:bodyPr/>
          <a:lstStyle/>
          <a:p>
            <a:pPr>
              <a:defRPr sz="1300" baseline="0"/>
            </a:pPr>
            <a:endParaRPr lang="ru-RU"/>
          </a:p>
        </c:txPr>
        <c:crossAx val="527726096"/>
        <c:crosses val="autoZero"/>
        <c:crossBetween val="between"/>
        <c:majorUnit val="100"/>
      </c:valAx>
      <c:spPr>
        <a:ln>
          <a:solidFill>
            <a:schemeClr val="accent1">
              <a:alpha val="88000"/>
            </a:schemeClr>
          </a:solidFill>
        </a:ln>
      </c:spPr>
    </c:plotArea>
    <c:plotVisOnly val="1"/>
    <c:dispBlanksAs val="gap"/>
    <c:showDLblsOverMax val="0"/>
  </c:chart>
  <c:txPr>
    <a:bodyPr/>
    <a:lstStyle/>
    <a:p>
      <a:pPr>
        <a:defRPr sz="1800"/>
      </a:pPr>
      <a:endParaRPr lang="ru-RU"/>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ru-RU" sz="2000" dirty="0" smtClean="0"/>
              <a:t>8,18% </a:t>
            </a:r>
            <a:r>
              <a:rPr lang="ru-RU" sz="2000" dirty="0" smtClean="0"/>
              <a:t>всех</a:t>
            </a:r>
            <a:r>
              <a:rPr lang="ru-RU" sz="2000" baseline="0" dirty="0" smtClean="0"/>
              <a:t> </a:t>
            </a:r>
            <a:r>
              <a:rPr lang="ru-RU" sz="2000" b="1" i="0" u="none" strike="noStrike" baseline="0" dirty="0" smtClean="0">
                <a:effectLst/>
              </a:rPr>
              <a:t>ЗЭПБ</a:t>
            </a:r>
            <a:r>
              <a:rPr lang="ru-RU" sz="2000" dirty="0" smtClean="0"/>
              <a:t> внесено Северо-Уральским управлением из 23 территориальных управлений</a:t>
            </a:r>
            <a:endParaRPr lang="ru-RU" sz="2000" dirty="0"/>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ru-RU"/>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761333536039855"/>
          <c:y val="0.2371631908343505"/>
          <c:w val="0.74570009017085959"/>
          <c:h val="0.42713153792456915"/>
        </c:manualLayout>
      </c:layout>
      <c:pie3DChart>
        <c:varyColors val="1"/>
        <c:ser>
          <c:idx val="0"/>
          <c:order val="0"/>
          <c:tx>
            <c:strRef>
              <c:f>Лист1!$B$1</c:f>
              <c:strCache>
                <c:ptCount val="1"/>
                <c:pt idx="0">
                  <c:v>Продажи</c:v>
                </c:pt>
              </c:strCache>
            </c:strRef>
          </c:tx>
          <c:dPt>
            <c:idx val="0"/>
            <c:bubble3D val="0"/>
            <c:spPr>
              <a:solidFill>
                <a:schemeClr val="bg1">
                  <a:lumMod val="75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1"/>
            <c:bubble3D val="0"/>
            <c:spPr>
              <a:solidFill>
                <a:schemeClr val="accent6">
                  <a:lumMod val="75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Lbls>
            <c:dLbl>
              <c:idx val="0"/>
              <c:delete val="1"/>
              <c:extLst>
                <c:ext xmlns:c15="http://schemas.microsoft.com/office/drawing/2012/chart" uri="{CE6537A1-D6FC-4f65-9D91-7224C49458BB}"/>
              </c:extLst>
            </c:dLbl>
            <c:dLbl>
              <c:idx val="1"/>
              <c:layout>
                <c:manualLayout>
                  <c:x val="0.11487346044237978"/>
                  <c:y val="0.24499891726710141"/>
                </c:manualLayout>
              </c:layout>
              <c:tx>
                <c:rich>
                  <a:bodyPr rot="0" spcFirstLastPara="1" vertOverflow="ellipsis" vert="horz" wrap="square" lIns="38100" tIns="19050" rIns="38100" bIns="19050" anchor="ctr" anchorCtr="1">
                    <a:noAutofit/>
                  </a:bodyPr>
                  <a:lstStyle/>
                  <a:p>
                    <a:pPr>
                      <a:defRPr sz="2400" b="1" i="0" u="none" strike="noStrike" kern="1200" baseline="0">
                        <a:solidFill>
                          <a:schemeClr val="tx1"/>
                        </a:solidFill>
                        <a:latin typeface="+mn-lt"/>
                        <a:ea typeface="+mn-ea"/>
                        <a:cs typeface="+mn-cs"/>
                      </a:defRPr>
                    </a:pPr>
                    <a:r>
                      <a:rPr lang="en-US" dirty="0" smtClean="0">
                        <a:solidFill>
                          <a:schemeClr val="tx1"/>
                        </a:solidFill>
                      </a:rPr>
                      <a:t>8,18 </a:t>
                    </a:r>
                    <a:r>
                      <a:rPr lang="en-US" dirty="0" smtClean="0">
                        <a:solidFill>
                          <a:schemeClr val="tx1"/>
                        </a:solidFill>
                      </a:rPr>
                      <a:t>%</a:t>
                    </a:r>
                    <a:endParaRPr lang="en-US"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2400" b="1" i="0" u="none" strike="noStrike" kern="1200" baseline="0">
                      <a:solidFill>
                        <a:schemeClr val="tx1"/>
                      </a:solidFill>
                      <a:latin typeface="+mn-lt"/>
                      <a:ea typeface="+mn-ea"/>
                      <a:cs typeface="+mn-cs"/>
                    </a:defRPr>
                  </a:pPr>
                  <a:endParaRPr lang="ru-RU"/>
                </a:p>
              </c:txPr>
              <c:dLblPos val="bestFit"/>
              <c:showLegendKey val="0"/>
              <c:showVal val="0"/>
              <c:showCatName val="0"/>
              <c:showSerName val="0"/>
              <c:showPercent val="1"/>
              <c:showBubbleSize val="0"/>
              <c:extLst>
                <c:ext xmlns:c15="http://schemas.microsoft.com/office/drawing/2012/chart" uri="{CE6537A1-D6FC-4f65-9D91-7224C49458BB}">
                  <c15:layout>
                    <c:manualLayout>
                      <c:w val="0.19451892296204812"/>
                      <c:h val="8.6977336168385821E-2"/>
                    </c:manualLayout>
                  </c15:layout>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ru-RU"/>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Лист1!$A$2:$A$3</c:f>
              <c:strCache>
                <c:ptCount val="2"/>
                <c:pt idx="0">
                  <c:v>Внесено в Реестр по Ростехнадзору 103039 заключения</c:v>
                </c:pt>
                <c:pt idx="1">
                  <c:v>Внесено Северо-Уральским управлением Ростехнадзора 8432 заключений</c:v>
                </c:pt>
              </c:strCache>
            </c:strRef>
          </c:cat>
          <c:val>
            <c:numRef>
              <c:f>Лист1!$B$2:$B$3</c:f>
              <c:numCache>
                <c:formatCode>General</c:formatCode>
                <c:ptCount val="2"/>
                <c:pt idx="0">
                  <c:v>132024</c:v>
                </c:pt>
                <c:pt idx="1">
                  <c:v>8180</c:v>
                </c:pt>
              </c:numCache>
            </c:numRef>
          </c:val>
        </c:ser>
        <c:dLbls>
          <c:dLblPos val="in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_rels/data4.xml.rels><?xml version="1.0" encoding="UTF-8" standalone="yes"?>
<Relationships xmlns="http://schemas.openxmlformats.org/package/2006/relationships"><Relationship Id="rId3" Type="http://schemas.openxmlformats.org/officeDocument/2006/relationships/hyperlink" Target="kodeks://link/d?nd=901807667&amp;prevdoc=542643651&amp;mark=000000000000000000000000000000000000000000000000007DC0K6;&amp;point=mark=000000000000000000000000000000000000000000000000007DC0K6;&amp;prevdoc=902011984&amp;r=0&amp;point=mark=00000000000000000000000000000000000000000000000000A9Q0NP" TargetMode="External"/><Relationship Id="rId2" Type="http://schemas.openxmlformats.org/officeDocument/2006/relationships/hyperlink" Target="kodeks://link/d?nd=901807667&amp;prevdoc=542643651&amp;mark=000000000000000000000000000000000000000000000000007DC0K6;&amp;point=mark=000000000000000000000000000000000000000000000000007DC0K6;&amp;prevdoc=902011984&amp;r=0&amp;point=mark=00000000000000000000000000000000000000000000000000A760N9" TargetMode="External"/><Relationship Id="rId1" Type="http://schemas.openxmlformats.org/officeDocument/2006/relationships/hyperlink" Target="kodeks://link/d?nd=9046058&amp;prevdoc=542643651&amp;mark=000000000000000000000000000000000000000000000000007DC0K6;&amp;point=mark=000000000000000000000000000000000000000000000000007DC0K6;&amp;prevdoc=902011984&amp;r=0&amp;point=mark=0000000000000000000000000000000000000000000000000064U0IK"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F08460-118E-474A-A5A6-743C7400F18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BA8701C4-E1CC-46A2-87AC-768D7F7C1BE2}">
      <dgm:prSet phldrT="[Текст]" custT="1"/>
      <dgm:spPr/>
      <dgm:t>
        <a:bodyPr/>
        <a:lstStyle/>
        <a:p>
          <a:r>
            <a:rPr lang="ru-RU" sz="2000" dirty="0">
              <a:latin typeface="+mj-lt"/>
            </a:rPr>
            <a:t>Федеральный государственный надзор в области промышленной безопасности</a:t>
          </a:r>
        </a:p>
      </dgm:t>
    </dgm:pt>
    <dgm:pt modelId="{BD7FAEDD-61D5-4293-B7A1-17EF8CE87940}" type="parTrans" cxnId="{49FE243E-E05A-49EB-9B5F-E8B4D3FFE6E9}">
      <dgm:prSet custT="1"/>
      <dgm:spPr/>
      <dgm:t>
        <a:bodyPr/>
        <a:lstStyle/>
        <a:p>
          <a:endParaRPr lang="ru-RU" sz="2000" dirty="0">
            <a:latin typeface="+mj-lt"/>
          </a:endParaRPr>
        </a:p>
      </dgm:t>
    </dgm:pt>
    <dgm:pt modelId="{E1CDB59C-51E7-44F4-9AE8-DCEBC0B12575}" type="sibTrans" cxnId="{49FE243E-E05A-49EB-9B5F-E8B4D3FFE6E9}">
      <dgm:prSet/>
      <dgm:spPr/>
      <dgm:t>
        <a:bodyPr/>
        <a:lstStyle/>
        <a:p>
          <a:endParaRPr lang="ru-RU" sz="2000">
            <a:latin typeface="+mj-lt"/>
          </a:endParaRPr>
        </a:p>
      </dgm:t>
    </dgm:pt>
    <dgm:pt modelId="{4D43DBEB-7324-4673-B08E-B1021752FBD5}">
      <dgm:prSet phldrT="[Текст]" custT="1"/>
      <dgm:spPr/>
      <dgm:t>
        <a:bodyPr/>
        <a:lstStyle/>
        <a:p>
          <a:r>
            <a:rPr lang="ru-RU" sz="2000" dirty="0">
              <a:latin typeface="+mj-lt"/>
            </a:rPr>
            <a:t>Федеральный государственный энергетический надзор</a:t>
          </a:r>
        </a:p>
      </dgm:t>
    </dgm:pt>
    <dgm:pt modelId="{E1182598-54B3-47DF-AD98-006262289C0B}" type="parTrans" cxnId="{567E8EE7-C49C-4155-B32B-F7401879C7BD}">
      <dgm:prSet custT="1"/>
      <dgm:spPr/>
      <dgm:t>
        <a:bodyPr/>
        <a:lstStyle/>
        <a:p>
          <a:endParaRPr lang="ru-RU" sz="2000" dirty="0">
            <a:latin typeface="+mj-lt"/>
          </a:endParaRPr>
        </a:p>
      </dgm:t>
    </dgm:pt>
    <dgm:pt modelId="{F25B8C2F-85E7-40A7-92D2-B73E135F0F98}" type="sibTrans" cxnId="{567E8EE7-C49C-4155-B32B-F7401879C7BD}">
      <dgm:prSet/>
      <dgm:spPr/>
      <dgm:t>
        <a:bodyPr/>
        <a:lstStyle/>
        <a:p>
          <a:endParaRPr lang="ru-RU" sz="2000">
            <a:latin typeface="+mj-lt"/>
          </a:endParaRPr>
        </a:p>
      </dgm:t>
    </dgm:pt>
    <dgm:pt modelId="{322890F4-8775-4EE5-BA8F-8BD566B3F96C}">
      <dgm:prSet custT="1"/>
      <dgm:spPr/>
      <dgm:t>
        <a:bodyPr/>
        <a:lstStyle/>
        <a:p>
          <a:r>
            <a:rPr lang="ru-RU" sz="2000" dirty="0">
              <a:latin typeface="+mj-lt"/>
            </a:rPr>
            <a:t>Федеральный государственный надзор в области безопасности гидротехнических сооружений</a:t>
          </a:r>
        </a:p>
      </dgm:t>
    </dgm:pt>
    <dgm:pt modelId="{04AD8118-2833-4C2B-8F66-F72B6D25BD88}" type="parTrans" cxnId="{0B2D5A6B-79F3-4A01-8BFD-C8CDE70651CA}">
      <dgm:prSet custT="1"/>
      <dgm:spPr>
        <a:ln>
          <a:noFill/>
        </a:ln>
      </dgm:spPr>
      <dgm:t>
        <a:bodyPr/>
        <a:lstStyle/>
        <a:p>
          <a:endParaRPr lang="ru-RU" sz="2000" dirty="0">
            <a:latin typeface="+mj-lt"/>
          </a:endParaRPr>
        </a:p>
      </dgm:t>
    </dgm:pt>
    <dgm:pt modelId="{99763C9A-28F0-4400-8C6C-3C632AF36CE6}" type="sibTrans" cxnId="{0B2D5A6B-79F3-4A01-8BFD-C8CDE70651CA}">
      <dgm:prSet/>
      <dgm:spPr/>
      <dgm:t>
        <a:bodyPr/>
        <a:lstStyle/>
        <a:p>
          <a:endParaRPr lang="ru-RU" sz="2000">
            <a:latin typeface="+mj-lt"/>
          </a:endParaRPr>
        </a:p>
      </dgm:t>
    </dgm:pt>
    <dgm:pt modelId="{2D257E7D-70E2-43C9-9608-173EFB5CA9C3}">
      <dgm:prSet custT="1"/>
      <dgm:spPr/>
      <dgm:t>
        <a:bodyPr/>
        <a:lstStyle/>
        <a:p>
          <a:pPr>
            <a:lnSpc>
              <a:spcPct val="100000"/>
            </a:lnSpc>
            <a:spcAft>
              <a:spcPts val="0"/>
            </a:spcAft>
          </a:pPr>
          <a:r>
            <a:rPr lang="ru-RU" sz="1800" dirty="0">
              <a:latin typeface="+mj-lt"/>
            </a:rPr>
            <a:t>Федеральный государственный строительный надзор ,</a:t>
          </a:r>
        </a:p>
        <a:p>
          <a:pPr>
            <a:lnSpc>
              <a:spcPct val="100000"/>
            </a:lnSpc>
            <a:spcAft>
              <a:spcPts val="0"/>
            </a:spcAft>
          </a:pPr>
          <a:r>
            <a:rPr lang="ru-RU" sz="1800" dirty="0">
              <a:latin typeface="+mj-lt"/>
            </a:rPr>
            <a:t>Федеральный государственный надзор за СРО</a:t>
          </a:r>
        </a:p>
      </dgm:t>
    </dgm:pt>
    <dgm:pt modelId="{0A991C61-058E-48CC-9F5C-9D312685C388}" type="parTrans" cxnId="{599EFDC0-BE48-4E09-97FD-3A59BDB9290D}">
      <dgm:prSet custT="1"/>
      <dgm:spPr/>
      <dgm:t>
        <a:bodyPr/>
        <a:lstStyle/>
        <a:p>
          <a:endParaRPr lang="ru-RU" sz="2000" dirty="0">
            <a:latin typeface="+mj-lt"/>
          </a:endParaRPr>
        </a:p>
      </dgm:t>
    </dgm:pt>
    <dgm:pt modelId="{DEE72639-D9B0-498D-948C-C7A51B7BA06A}" type="sibTrans" cxnId="{599EFDC0-BE48-4E09-97FD-3A59BDB9290D}">
      <dgm:prSet/>
      <dgm:spPr/>
      <dgm:t>
        <a:bodyPr/>
        <a:lstStyle/>
        <a:p>
          <a:endParaRPr lang="ru-RU" sz="2000">
            <a:latin typeface="+mj-lt"/>
          </a:endParaRPr>
        </a:p>
      </dgm:t>
    </dgm:pt>
    <dgm:pt modelId="{AFCC7A60-29B2-428F-9814-571EA09246C1}">
      <dgm:prSet phldrT="[Текст]" custT="1"/>
      <dgm:spPr/>
      <dgm:t>
        <a:bodyPr/>
        <a:lstStyle/>
        <a:p>
          <a:r>
            <a:rPr lang="ru-RU" sz="2800" baseline="0" dirty="0">
              <a:latin typeface="+mj-lt"/>
            </a:rPr>
            <a:t>Осуществляет функции по</a:t>
          </a:r>
        </a:p>
        <a:p>
          <a:r>
            <a:rPr lang="ru-RU" sz="2800" baseline="0" dirty="0">
              <a:latin typeface="+mj-lt"/>
            </a:rPr>
            <a:t> контролю </a:t>
          </a:r>
          <a:r>
            <a:rPr lang="en-US" sz="2800" baseline="0" dirty="0">
              <a:latin typeface="+mj-lt"/>
            </a:rPr>
            <a:t>(</a:t>
          </a:r>
          <a:r>
            <a:rPr lang="ru-RU" sz="2800" baseline="0" dirty="0">
              <a:latin typeface="+mj-lt"/>
            </a:rPr>
            <a:t>надзору)</a:t>
          </a:r>
        </a:p>
      </dgm:t>
    </dgm:pt>
    <dgm:pt modelId="{5B414E2D-E7AC-44C2-87B8-C8C35E05FB4C}" type="sibTrans" cxnId="{2822714B-FB01-407B-A157-2DE082A292C4}">
      <dgm:prSet/>
      <dgm:spPr/>
      <dgm:t>
        <a:bodyPr/>
        <a:lstStyle/>
        <a:p>
          <a:endParaRPr lang="ru-RU" sz="2000">
            <a:latin typeface="+mj-lt"/>
          </a:endParaRPr>
        </a:p>
      </dgm:t>
    </dgm:pt>
    <dgm:pt modelId="{B6BF5F14-D3BD-4C03-A1D5-CBD134030A69}" type="parTrans" cxnId="{2822714B-FB01-407B-A157-2DE082A292C4}">
      <dgm:prSet/>
      <dgm:spPr/>
      <dgm:t>
        <a:bodyPr/>
        <a:lstStyle/>
        <a:p>
          <a:endParaRPr lang="ru-RU" sz="2000">
            <a:latin typeface="+mj-lt"/>
          </a:endParaRPr>
        </a:p>
      </dgm:t>
    </dgm:pt>
    <dgm:pt modelId="{B95DBF3C-C32D-4252-A11A-0979D58FBED5}">
      <dgm:prSet phldrT="[Текст]"/>
      <dgm:spPr/>
      <dgm:t>
        <a:bodyPr/>
        <a:lstStyle/>
        <a:p>
          <a:r>
            <a:rPr lang="ru-RU" dirty="0">
              <a:latin typeface="+mj-lt"/>
            </a:rPr>
            <a:t>Федеральный государственный </a:t>
          </a:r>
          <a:r>
            <a:rPr lang="ru-RU" dirty="0" smtClean="0">
              <a:latin typeface="+mj-lt"/>
            </a:rPr>
            <a:t>горный надзор</a:t>
          </a:r>
          <a:endParaRPr lang="ru-RU" dirty="0">
            <a:latin typeface="+mj-lt"/>
          </a:endParaRPr>
        </a:p>
      </dgm:t>
    </dgm:pt>
    <dgm:pt modelId="{B615EA98-C668-46A9-9FD1-10AB6A9FBDE7}" type="parTrans" cxnId="{0396EFF9-9E8B-4AEF-9FD9-FEBD417DA187}">
      <dgm:prSet/>
      <dgm:spPr/>
      <dgm:t>
        <a:bodyPr/>
        <a:lstStyle/>
        <a:p>
          <a:endParaRPr lang="ru-RU"/>
        </a:p>
      </dgm:t>
    </dgm:pt>
    <dgm:pt modelId="{ABEF6B4E-E08D-44FC-ABE9-1AE6D8CDDF18}" type="sibTrans" cxnId="{0396EFF9-9E8B-4AEF-9FD9-FEBD417DA187}">
      <dgm:prSet/>
      <dgm:spPr/>
      <dgm:t>
        <a:bodyPr/>
        <a:lstStyle/>
        <a:p>
          <a:endParaRPr lang="ru-RU"/>
        </a:p>
      </dgm:t>
    </dgm:pt>
    <dgm:pt modelId="{B687D97B-FB6B-4547-A22F-A7B3BE372B4C}" type="pres">
      <dgm:prSet presAssocID="{3DF08460-118E-474A-A5A6-743C7400F18E}" presName="Name0" presStyleCnt="0">
        <dgm:presLayoutVars>
          <dgm:chPref val="1"/>
          <dgm:dir/>
          <dgm:animOne val="branch"/>
          <dgm:animLvl val="lvl"/>
          <dgm:resizeHandles val="exact"/>
        </dgm:presLayoutVars>
      </dgm:prSet>
      <dgm:spPr/>
      <dgm:t>
        <a:bodyPr/>
        <a:lstStyle/>
        <a:p>
          <a:endParaRPr lang="ru-RU"/>
        </a:p>
      </dgm:t>
    </dgm:pt>
    <dgm:pt modelId="{64FC9865-F12B-4E57-8ABC-63CA0A923E50}" type="pres">
      <dgm:prSet presAssocID="{AFCC7A60-29B2-428F-9814-571EA09246C1}" presName="root1" presStyleCnt="0"/>
      <dgm:spPr/>
    </dgm:pt>
    <dgm:pt modelId="{129DCBA1-373F-4151-AB2B-339E1B38E0CE}" type="pres">
      <dgm:prSet presAssocID="{AFCC7A60-29B2-428F-9814-571EA09246C1}" presName="LevelOneTextNode" presStyleLbl="node0" presStyleIdx="0" presStyleCnt="1" custScaleX="129047" custScaleY="114031" custLinFactX="-100000" custLinFactNeighborX="-113376" custLinFactNeighborY="-744">
        <dgm:presLayoutVars>
          <dgm:chPref val="3"/>
        </dgm:presLayoutVars>
      </dgm:prSet>
      <dgm:spPr/>
      <dgm:t>
        <a:bodyPr/>
        <a:lstStyle/>
        <a:p>
          <a:endParaRPr lang="ru-RU"/>
        </a:p>
      </dgm:t>
    </dgm:pt>
    <dgm:pt modelId="{D0A24527-A0E4-486B-A2B4-53BA8BE7E2C9}" type="pres">
      <dgm:prSet presAssocID="{AFCC7A60-29B2-428F-9814-571EA09246C1}" presName="level2hierChild" presStyleCnt="0"/>
      <dgm:spPr/>
    </dgm:pt>
    <dgm:pt modelId="{7B8B15E9-1836-4A88-B6AE-31B417C69F70}" type="pres">
      <dgm:prSet presAssocID="{BD7FAEDD-61D5-4293-B7A1-17EF8CE87940}" presName="conn2-1" presStyleLbl="parChTrans1D2" presStyleIdx="0" presStyleCnt="5"/>
      <dgm:spPr/>
      <dgm:t>
        <a:bodyPr/>
        <a:lstStyle/>
        <a:p>
          <a:endParaRPr lang="ru-RU"/>
        </a:p>
      </dgm:t>
    </dgm:pt>
    <dgm:pt modelId="{32F4B22C-A1F4-468F-AFD0-11AA0E6925A6}" type="pres">
      <dgm:prSet presAssocID="{BD7FAEDD-61D5-4293-B7A1-17EF8CE87940}" presName="connTx" presStyleLbl="parChTrans1D2" presStyleIdx="0" presStyleCnt="5"/>
      <dgm:spPr/>
      <dgm:t>
        <a:bodyPr/>
        <a:lstStyle/>
        <a:p>
          <a:endParaRPr lang="ru-RU"/>
        </a:p>
      </dgm:t>
    </dgm:pt>
    <dgm:pt modelId="{C25EB015-1E31-4CBC-A1F6-0DB6AEDC4031}" type="pres">
      <dgm:prSet presAssocID="{BA8701C4-E1CC-46A2-87AC-768D7F7C1BE2}" presName="root2" presStyleCnt="0"/>
      <dgm:spPr/>
    </dgm:pt>
    <dgm:pt modelId="{DC778D54-2497-4D96-9CDC-FCC968CF5417}" type="pres">
      <dgm:prSet presAssocID="{BA8701C4-E1CC-46A2-87AC-768D7F7C1BE2}" presName="LevelTwoTextNode" presStyleLbl="node2" presStyleIdx="0" presStyleCnt="5" custScaleX="128280" custLinFactNeighborX="-19681" custLinFactNeighborY="-71288">
        <dgm:presLayoutVars>
          <dgm:chPref val="3"/>
        </dgm:presLayoutVars>
      </dgm:prSet>
      <dgm:spPr/>
      <dgm:t>
        <a:bodyPr/>
        <a:lstStyle/>
        <a:p>
          <a:endParaRPr lang="ru-RU"/>
        </a:p>
      </dgm:t>
    </dgm:pt>
    <dgm:pt modelId="{8E92658A-D8D4-49E5-B217-1EB41AFB3DBD}" type="pres">
      <dgm:prSet presAssocID="{BA8701C4-E1CC-46A2-87AC-768D7F7C1BE2}" presName="level3hierChild" presStyleCnt="0"/>
      <dgm:spPr/>
    </dgm:pt>
    <dgm:pt modelId="{6AABC2D8-F94D-47FD-B7C2-AA8060120F61}" type="pres">
      <dgm:prSet presAssocID="{B615EA98-C668-46A9-9FD1-10AB6A9FBDE7}" presName="conn2-1" presStyleLbl="parChTrans1D2" presStyleIdx="1" presStyleCnt="5"/>
      <dgm:spPr/>
      <dgm:t>
        <a:bodyPr/>
        <a:lstStyle/>
        <a:p>
          <a:endParaRPr lang="ru-RU"/>
        </a:p>
      </dgm:t>
    </dgm:pt>
    <dgm:pt modelId="{431B3F41-2BDF-47A4-A040-FA89B4629D2D}" type="pres">
      <dgm:prSet presAssocID="{B615EA98-C668-46A9-9FD1-10AB6A9FBDE7}" presName="connTx" presStyleLbl="parChTrans1D2" presStyleIdx="1" presStyleCnt="5"/>
      <dgm:spPr/>
      <dgm:t>
        <a:bodyPr/>
        <a:lstStyle/>
        <a:p>
          <a:endParaRPr lang="ru-RU"/>
        </a:p>
      </dgm:t>
    </dgm:pt>
    <dgm:pt modelId="{ADBD3B95-21B2-453E-B960-AB8F0F688CB0}" type="pres">
      <dgm:prSet presAssocID="{B95DBF3C-C32D-4252-A11A-0979D58FBED5}" presName="root2" presStyleCnt="0"/>
      <dgm:spPr/>
    </dgm:pt>
    <dgm:pt modelId="{BD2AE641-8AE4-42FA-8C3D-7CD5E72CE521}" type="pres">
      <dgm:prSet presAssocID="{B95DBF3C-C32D-4252-A11A-0979D58FBED5}" presName="LevelTwoTextNode" presStyleLbl="node2" presStyleIdx="1" presStyleCnt="5" custScaleX="128280" custLinFactNeighborX="-18654" custLinFactNeighborY="-10127">
        <dgm:presLayoutVars>
          <dgm:chPref val="3"/>
        </dgm:presLayoutVars>
      </dgm:prSet>
      <dgm:spPr/>
      <dgm:t>
        <a:bodyPr/>
        <a:lstStyle/>
        <a:p>
          <a:endParaRPr lang="ru-RU"/>
        </a:p>
      </dgm:t>
    </dgm:pt>
    <dgm:pt modelId="{F12B79F0-14C8-445E-809A-E615ACC8E7DE}" type="pres">
      <dgm:prSet presAssocID="{B95DBF3C-C32D-4252-A11A-0979D58FBED5}" presName="level3hierChild" presStyleCnt="0"/>
      <dgm:spPr/>
    </dgm:pt>
    <dgm:pt modelId="{35DCB763-66D8-4EB1-8E15-FEC5BB22B1AB}" type="pres">
      <dgm:prSet presAssocID="{E1182598-54B3-47DF-AD98-006262289C0B}" presName="conn2-1" presStyleLbl="parChTrans1D2" presStyleIdx="2" presStyleCnt="5"/>
      <dgm:spPr/>
      <dgm:t>
        <a:bodyPr/>
        <a:lstStyle/>
        <a:p>
          <a:endParaRPr lang="ru-RU"/>
        </a:p>
      </dgm:t>
    </dgm:pt>
    <dgm:pt modelId="{02E683EB-3130-4F5D-A0F0-575930F96B38}" type="pres">
      <dgm:prSet presAssocID="{E1182598-54B3-47DF-AD98-006262289C0B}" presName="connTx" presStyleLbl="parChTrans1D2" presStyleIdx="2" presStyleCnt="5"/>
      <dgm:spPr/>
      <dgm:t>
        <a:bodyPr/>
        <a:lstStyle/>
        <a:p>
          <a:endParaRPr lang="ru-RU"/>
        </a:p>
      </dgm:t>
    </dgm:pt>
    <dgm:pt modelId="{202BF0F1-1D79-44DF-AF53-9D11299DE434}" type="pres">
      <dgm:prSet presAssocID="{4D43DBEB-7324-4673-B08E-B1021752FBD5}" presName="root2" presStyleCnt="0"/>
      <dgm:spPr/>
    </dgm:pt>
    <dgm:pt modelId="{F2CC8182-294B-412D-95AF-BC3551B632A5}" type="pres">
      <dgm:prSet presAssocID="{4D43DBEB-7324-4673-B08E-B1021752FBD5}" presName="LevelTwoTextNode" presStyleLbl="node2" presStyleIdx="2" presStyleCnt="5" custScaleX="127412" custLinFactNeighborX="-18535" custLinFactNeighborY="-21370">
        <dgm:presLayoutVars>
          <dgm:chPref val="3"/>
        </dgm:presLayoutVars>
      </dgm:prSet>
      <dgm:spPr/>
      <dgm:t>
        <a:bodyPr/>
        <a:lstStyle/>
        <a:p>
          <a:endParaRPr lang="ru-RU"/>
        </a:p>
      </dgm:t>
    </dgm:pt>
    <dgm:pt modelId="{99A690DD-079D-46E2-8DAA-AE560C6172DE}" type="pres">
      <dgm:prSet presAssocID="{4D43DBEB-7324-4673-B08E-B1021752FBD5}" presName="level3hierChild" presStyleCnt="0"/>
      <dgm:spPr/>
    </dgm:pt>
    <dgm:pt modelId="{1539B166-02F8-4AB1-B9D2-2BB595BC8B05}" type="pres">
      <dgm:prSet presAssocID="{04AD8118-2833-4C2B-8F66-F72B6D25BD88}" presName="conn2-1" presStyleLbl="parChTrans1D2" presStyleIdx="3" presStyleCnt="5"/>
      <dgm:spPr/>
      <dgm:t>
        <a:bodyPr/>
        <a:lstStyle/>
        <a:p>
          <a:endParaRPr lang="ru-RU"/>
        </a:p>
      </dgm:t>
    </dgm:pt>
    <dgm:pt modelId="{171D2134-92F1-49D3-9CA0-863AB22918EC}" type="pres">
      <dgm:prSet presAssocID="{04AD8118-2833-4C2B-8F66-F72B6D25BD88}" presName="connTx" presStyleLbl="parChTrans1D2" presStyleIdx="3" presStyleCnt="5"/>
      <dgm:spPr/>
      <dgm:t>
        <a:bodyPr/>
        <a:lstStyle/>
        <a:p>
          <a:endParaRPr lang="ru-RU"/>
        </a:p>
      </dgm:t>
    </dgm:pt>
    <dgm:pt modelId="{6646ABBD-EBC6-4A15-A5CD-A0E9904FC43B}" type="pres">
      <dgm:prSet presAssocID="{322890F4-8775-4EE5-BA8F-8BD566B3F96C}" presName="root2" presStyleCnt="0"/>
      <dgm:spPr/>
    </dgm:pt>
    <dgm:pt modelId="{A034BE9F-FD2D-46C0-9EE4-9744C3372DDB}" type="pres">
      <dgm:prSet presAssocID="{322890F4-8775-4EE5-BA8F-8BD566B3F96C}" presName="LevelTwoTextNode" presStyleLbl="node2" presStyleIdx="3" presStyleCnt="5" custScaleX="128280" custLinFactNeighborX="-17542" custLinFactNeighborY="-33744">
        <dgm:presLayoutVars>
          <dgm:chPref val="3"/>
        </dgm:presLayoutVars>
      </dgm:prSet>
      <dgm:spPr/>
      <dgm:t>
        <a:bodyPr/>
        <a:lstStyle/>
        <a:p>
          <a:endParaRPr lang="ru-RU"/>
        </a:p>
      </dgm:t>
    </dgm:pt>
    <dgm:pt modelId="{4321358D-270F-4FE9-8CFA-937343698108}" type="pres">
      <dgm:prSet presAssocID="{322890F4-8775-4EE5-BA8F-8BD566B3F96C}" presName="level3hierChild" presStyleCnt="0"/>
      <dgm:spPr/>
    </dgm:pt>
    <dgm:pt modelId="{85BDC385-922E-4127-8124-2CF39AC7E334}" type="pres">
      <dgm:prSet presAssocID="{0A991C61-058E-48CC-9F5C-9D312685C388}" presName="conn2-1" presStyleLbl="parChTrans1D2" presStyleIdx="4" presStyleCnt="5"/>
      <dgm:spPr/>
      <dgm:t>
        <a:bodyPr/>
        <a:lstStyle/>
        <a:p>
          <a:endParaRPr lang="ru-RU"/>
        </a:p>
      </dgm:t>
    </dgm:pt>
    <dgm:pt modelId="{94D87F8F-8DDB-418A-AAE6-7F7180CB24D7}" type="pres">
      <dgm:prSet presAssocID="{0A991C61-058E-48CC-9F5C-9D312685C388}" presName="connTx" presStyleLbl="parChTrans1D2" presStyleIdx="4" presStyleCnt="5"/>
      <dgm:spPr/>
      <dgm:t>
        <a:bodyPr/>
        <a:lstStyle/>
        <a:p>
          <a:endParaRPr lang="ru-RU"/>
        </a:p>
      </dgm:t>
    </dgm:pt>
    <dgm:pt modelId="{88479402-4AEB-4F52-AD60-84A506919526}" type="pres">
      <dgm:prSet presAssocID="{2D257E7D-70E2-43C9-9608-173EFB5CA9C3}" presName="root2" presStyleCnt="0"/>
      <dgm:spPr/>
    </dgm:pt>
    <dgm:pt modelId="{C0216BDD-C184-458B-A054-A04CF7704D99}" type="pres">
      <dgm:prSet presAssocID="{2D257E7D-70E2-43C9-9608-173EFB5CA9C3}" presName="LevelTwoTextNode" presStyleLbl="node2" presStyleIdx="4" presStyleCnt="5" custScaleX="128281" custScaleY="126556" custLinFactNeighborX="-17542" custLinFactNeighborY="-37474">
        <dgm:presLayoutVars>
          <dgm:chPref val="3"/>
        </dgm:presLayoutVars>
      </dgm:prSet>
      <dgm:spPr/>
      <dgm:t>
        <a:bodyPr/>
        <a:lstStyle/>
        <a:p>
          <a:endParaRPr lang="ru-RU"/>
        </a:p>
      </dgm:t>
    </dgm:pt>
    <dgm:pt modelId="{1E0B888F-3358-4832-84B6-564CE39BAF1C}" type="pres">
      <dgm:prSet presAssocID="{2D257E7D-70E2-43C9-9608-173EFB5CA9C3}" presName="level3hierChild" presStyleCnt="0"/>
      <dgm:spPr/>
    </dgm:pt>
  </dgm:ptLst>
  <dgm:cxnLst>
    <dgm:cxn modelId="{0396EFF9-9E8B-4AEF-9FD9-FEBD417DA187}" srcId="{AFCC7A60-29B2-428F-9814-571EA09246C1}" destId="{B95DBF3C-C32D-4252-A11A-0979D58FBED5}" srcOrd="1" destOrd="0" parTransId="{B615EA98-C668-46A9-9FD1-10AB6A9FBDE7}" sibTransId="{ABEF6B4E-E08D-44FC-ABE9-1AE6D8CDDF18}"/>
    <dgm:cxn modelId="{49FE243E-E05A-49EB-9B5F-E8B4D3FFE6E9}" srcId="{AFCC7A60-29B2-428F-9814-571EA09246C1}" destId="{BA8701C4-E1CC-46A2-87AC-768D7F7C1BE2}" srcOrd="0" destOrd="0" parTransId="{BD7FAEDD-61D5-4293-B7A1-17EF8CE87940}" sibTransId="{E1CDB59C-51E7-44F4-9AE8-DCEBC0B12575}"/>
    <dgm:cxn modelId="{B9765FB6-6786-4AE6-A6E8-B4BC53BFFF38}" type="presOf" srcId="{3DF08460-118E-474A-A5A6-743C7400F18E}" destId="{B687D97B-FB6B-4547-A22F-A7B3BE372B4C}" srcOrd="0" destOrd="0" presId="urn:microsoft.com/office/officeart/2008/layout/HorizontalMultiLevelHierarchy"/>
    <dgm:cxn modelId="{563DA2E9-5229-4D62-A341-1EADDF0D3064}" type="presOf" srcId="{B95DBF3C-C32D-4252-A11A-0979D58FBED5}" destId="{BD2AE641-8AE4-42FA-8C3D-7CD5E72CE521}" srcOrd="0" destOrd="0" presId="urn:microsoft.com/office/officeart/2008/layout/HorizontalMultiLevelHierarchy"/>
    <dgm:cxn modelId="{599EFDC0-BE48-4E09-97FD-3A59BDB9290D}" srcId="{AFCC7A60-29B2-428F-9814-571EA09246C1}" destId="{2D257E7D-70E2-43C9-9608-173EFB5CA9C3}" srcOrd="4" destOrd="0" parTransId="{0A991C61-058E-48CC-9F5C-9D312685C388}" sibTransId="{DEE72639-D9B0-498D-948C-C7A51B7BA06A}"/>
    <dgm:cxn modelId="{D7C024C5-7597-4C1E-92FE-7FA40693386A}" type="presOf" srcId="{0A991C61-058E-48CC-9F5C-9D312685C388}" destId="{85BDC385-922E-4127-8124-2CF39AC7E334}" srcOrd="0" destOrd="0" presId="urn:microsoft.com/office/officeart/2008/layout/HorizontalMultiLevelHierarchy"/>
    <dgm:cxn modelId="{7DB0C6CB-801B-4CF3-A83E-01AFD39143D0}" type="presOf" srcId="{04AD8118-2833-4C2B-8F66-F72B6D25BD88}" destId="{1539B166-02F8-4AB1-B9D2-2BB595BC8B05}" srcOrd="0" destOrd="0" presId="urn:microsoft.com/office/officeart/2008/layout/HorizontalMultiLevelHierarchy"/>
    <dgm:cxn modelId="{36C6027E-910C-4AFE-8CF1-5C670C2921CD}" type="presOf" srcId="{BD7FAEDD-61D5-4293-B7A1-17EF8CE87940}" destId="{32F4B22C-A1F4-468F-AFD0-11AA0E6925A6}" srcOrd="1" destOrd="0" presId="urn:microsoft.com/office/officeart/2008/layout/HorizontalMultiLevelHierarchy"/>
    <dgm:cxn modelId="{E53FC5F5-82EB-41D1-900D-78E916654C59}" type="presOf" srcId="{BA8701C4-E1CC-46A2-87AC-768D7F7C1BE2}" destId="{DC778D54-2497-4D96-9CDC-FCC968CF5417}" srcOrd="0" destOrd="0" presId="urn:microsoft.com/office/officeart/2008/layout/HorizontalMultiLevelHierarchy"/>
    <dgm:cxn modelId="{8A964721-3FF0-43EC-A9F6-3529E11BD35B}" type="presOf" srcId="{0A991C61-058E-48CC-9F5C-9D312685C388}" destId="{94D87F8F-8DDB-418A-AAE6-7F7180CB24D7}" srcOrd="1" destOrd="0" presId="urn:microsoft.com/office/officeart/2008/layout/HorizontalMultiLevelHierarchy"/>
    <dgm:cxn modelId="{4E1527EC-F632-482C-83C9-39ACDEC56B5B}" type="presOf" srcId="{BD7FAEDD-61D5-4293-B7A1-17EF8CE87940}" destId="{7B8B15E9-1836-4A88-B6AE-31B417C69F70}" srcOrd="0" destOrd="0" presId="urn:microsoft.com/office/officeart/2008/layout/HorizontalMultiLevelHierarchy"/>
    <dgm:cxn modelId="{E2B52D93-4007-4619-AFA9-0F13FFF48644}" type="presOf" srcId="{4D43DBEB-7324-4673-B08E-B1021752FBD5}" destId="{F2CC8182-294B-412D-95AF-BC3551B632A5}" srcOrd="0" destOrd="0" presId="urn:microsoft.com/office/officeart/2008/layout/HorizontalMultiLevelHierarchy"/>
    <dgm:cxn modelId="{5CE93C12-D16F-4DCE-9201-DBD4FB71FFE7}" type="presOf" srcId="{E1182598-54B3-47DF-AD98-006262289C0B}" destId="{02E683EB-3130-4F5D-A0F0-575930F96B38}" srcOrd="1" destOrd="0" presId="urn:microsoft.com/office/officeart/2008/layout/HorizontalMultiLevelHierarchy"/>
    <dgm:cxn modelId="{2822714B-FB01-407B-A157-2DE082A292C4}" srcId="{3DF08460-118E-474A-A5A6-743C7400F18E}" destId="{AFCC7A60-29B2-428F-9814-571EA09246C1}" srcOrd="0" destOrd="0" parTransId="{B6BF5F14-D3BD-4C03-A1D5-CBD134030A69}" sibTransId="{5B414E2D-E7AC-44C2-87B8-C8C35E05FB4C}"/>
    <dgm:cxn modelId="{2CE013C5-F7A9-4236-A5CF-382404849B6D}" type="presOf" srcId="{E1182598-54B3-47DF-AD98-006262289C0B}" destId="{35DCB763-66D8-4EB1-8E15-FEC5BB22B1AB}" srcOrd="0" destOrd="0" presId="urn:microsoft.com/office/officeart/2008/layout/HorizontalMultiLevelHierarchy"/>
    <dgm:cxn modelId="{C8A17225-D97D-4DCD-813F-AE71B3121EF7}" type="presOf" srcId="{AFCC7A60-29B2-428F-9814-571EA09246C1}" destId="{129DCBA1-373F-4151-AB2B-339E1B38E0CE}" srcOrd="0" destOrd="0" presId="urn:microsoft.com/office/officeart/2008/layout/HorizontalMultiLevelHierarchy"/>
    <dgm:cxn modelId="{7D105E4C-F2EC-48A5-AC73-A85A09498A45}" type="presOf" srcId="{2D257E7D-70E2-43C9-9608-173EFB5CA9C3}" destId="{C0216BDD-C184-458B-A054-A04CF7704D99}" srcOrd="0" destOrd="0" presId="urn:microsoft.com/office/officeart/2008/layout/HorizontalMultiLevelHierarchy"/>
    <dgm:cxn modelId="{567E8EE7-C49C-4155-B32B-F7401879C7BD}" srcId="{AFCC7A60-29B2-428F-9814-571EA09246C1}" destId="{4D43DBEB-7324-4673-B08E-B1021752FBD5}" srcOrd="2" destOrd="0" parTransId="{E1182598-54B3-47DF-AD98-006262289C0B}" sibTransId="{F25B8C2F-85E7-40A7-92D2-B73E135F0F98}"/>
    <dgm:cxn modelId="{D39EBBB9-A9DE-4CB0-8292-B4891704E738}" type="presOf" srcId="{322890F4-8775-4EE5-BA8F-8BD566B3F96C}" destId="{A034BE9F-FD2D-46C0-9EE4-9744C3372DDB}" srcOrd="0" destOrd="0" presId="urn:microsoft.com/office/officeart/2008/layout/HorizontalMultiLevelHierarchy"/>
    <dgm:cxn modelId="{0B2D5A6B-79F3-4A01-8BFD-C8CDE70651CA}" srcId="{AFCC7A60-29B2-428F-9814-571EA09246C1}" destId="{322890F4-8775-4EE5-BA8F-8BD566B3F96C}" srcOrd="3" destOrd="0" parTransId="{04AD8118-2833-4C2B-8F66-F72B6D25BD88}" sibTransId="{99763C9A-28F0-4400-8C6C-3C632AF36CE6}"/>
    <dgm:cxn modelId="{3C1EF7D7-B9A7-4127-AA15-B3E75A126E38}" type="presOf" srcId="{B615EA98-C668-46A9-9FD1-10AB6A9FBDE7}" destId="{6AABC2D8-F94D-47FD-B7C2-AA8060120F61}" srcOrd="0" destOrd="0" presId="urn:microsoft.com/office/officeart/2008/layout/HorizontalMultiLevelHierarchy"/>
    <dgm:cxn modelId="{384CFBD1-7201-4601-8123-F324D35243E0}" type="presOf" srcId="{04AD8118-2833-4C2B-8F66-F72B6D25BD88}" destId="{171D2134-92F1-49D3-9CA0-863AB22918EC}" srcOrd="1" destOrd="0" presId="urn:microsoft.com/office/officeart/2008/layout/HorizontalMultiLevelHierarchy"/>
    <dgm:cxn modelId="{BD5D9DB4-6654-4A03-9E89-571B45E92DDA}" type="presOf" srcId="{B615EA98-C668-46A9-9FD1-10AB6A9FBDE7}" destId="{431B3F41-2BDF-47A4-A040-FA89B4629D2D}" srcOrd="1" destOrd="0" presId="urn:microsoft.com/office/officeart/2008/layout/HorizontalMultiLevelHierarchy"/>
    <dgm:cxn modelId="{9899CBE8-A2E9-4B4C-99A2-0A544095F2B0}" type="presParOf" srcId="{B687D97B-FB6B-4547-A22F-A7B3BE372B4C}" destId="{64FC9865-F12B-4E57-8ABC-63CA0A923E50}" srcOrd="0" destOrd="0" presId="urn:microsoft.com/office/officeart/2008/layout/HorizontalMultiLevelHierarchy"/>
    <dgm:cxn modelId="{4C450C14-09E9-43C6-B67D-8186BCA0D880}" type="presParOf" srcId="{64FC9865-F12B-4E57-8ABC-63CA0A923E50}" destId="{129DCBA1-373F-4151-AB2B-339E1B38E0CE}" srcOrd="0" destOrd="0" presId="urn:microsoft.com/office/officeart/2008/layout/HorizontalMultiLevelHierarchy"/>
    <dgm:cxn modelId="{A18291F8-20FC-4853-B105-7341BDF97720}" type="presParOf" srcId="{64FC9865-F12B-4E57-8ABC-63CA0A923E50}" destId="{D0A24527-A0E4-486B-A2B4-53BA8BE7E2C9}" srcOrd="1" destOrd="0" presId="urn:microsoft.com/office/officeart/2008/layout/HorizontalMultiLevelHierarchy"/>
    <dgm:cxn modelId="{3E3D5846-2475-43CC-BB32-549A5C8240BE}" type="presParOf" srcId="{D0A24527-A0E4-486B-A2B4-53BA8BE7E2C9}" destId="{7B8B15E9-1836-4A88-B6AE-31B417C69F70}" srcOrd="0" destOrd="0" presId="urn:microsoft.com/office/officeart/2008/layout/HorizontalMultiLevelHierarchy"/>
    <dgm:cxn modelId="{448FFA85-F72C-4811-8A98-C7A3BF37DA2C}" type="presParOf" srcId="{7B8B15E9-1836-4A88-B6AE-31B417C69F70}" destId="{32F4B22C-A1F4-468F-AFD0-11AA0E6925A6}" srcOrd="0" destOrd="0" presId="urn:microsoft.com/office/officeart/2008/layout/HorizontalMultiLevelHierarchy"/>
    <dgm:cxn modelId="{52BF8DE6-D22E-49A1-9490-63D42B8B47AC}" type="presParOf" srcId="{D0A24527-A0E4-486B-A2B4-53BA8BE7E2C9}" destId="{C25EB015-1E31-4CBC-A1F6-0DB6AEDC4031}" srcOrd="1" destOrd="0" presId="urn:microsoft.com/office/officeart/2008/layout/HorizontalMultiLevelHierarchy"/>
    <dgm:cxn modelId="{A4B0DA3E-1CAA-4B0A-AFC5-92F8D437BD41}" type="presParOf" srcId="{C25EB015-1E31-4CBC-A1F6-0DB6AEDC4031}" destId="{DC778D54-2497-4D96-9CDC-FCC968CF5417}" srcOrd="0" destOrd="0" presId="urn:microsoft.com/office/officeart/2008/layout/HorizontalMultiLevelHierarchy"/>
    <dgm:cxn modelId="{1E8B9179-BABD-4140-B7A3-6FAAD6362FBE}" type="presParOf" srcId="{C25EB015-1E31-4CBC-A1F6-0DB6AEDC4031}" destId="{8E92658A-D8D4-49E5-B217-1EB41AFB3DBD}" srcOrd="1" destOrd="0" presId="urn:microsoft.com/office/officeart/2008/layout/HorizontalMultiLevelHierarchy"/>
    <dgm:cxn modelId="{6520B428-5BE0-4CFC-8ED4-88BE481361F6}" type="presParOf" srcId="{D0A24527-A0E4-486B-A2B4-53BA8BE7E2C9}" destId="{6AABC2D8-F94D-47FD-B7C2-AA8060120F61}" srcOrd="2" destOrd="0" presId="urn:microsoft.com/office/officeart/2008/layout/HorizontalMultiLevelHierarchy"/>
    <dgm:cxn modelId="{C39E6AD9-07CC-48B9-85F8-AC79C45915F6}" type="presParOf" srcId="{6AABC2D8-F94D-47FD-B7C2-AA8060120F61}" destId="{431B3F41-2BDF-47A4-A040-FA89B4629D2D}" srcOrd="0" destOrd="0" presId="urn:microsoft.com/office/officeart/2008/layout/HorizontalMultiLevelHierarchy"/>
    <dgm:cxn modelId="{E1FCAE92-54F0-44B7-B3D9-AF50E40C57A0}" type="presParOf" srcId="{D0A24527-A0E4-486B-A2B4-53BA8BE7E2C9}" destId="{ADBD3B95-21B2-453E-B960-AB8F0F688CB0}" srcOrd="3" destOrd="0" presId="urn:microsoft.com/office/officeart/2008/layout/HorizontalMultiLevelHierarchy"/>
    <dgm:cxn modelId="{AE06D254-D420-4142-B203-278C40363575}" type="presParOf" srcId="{ADBD3B95-21B2-453E-B960-AB8F0F688CB0}" destId="{BD2AE641-8AE4-42FA-8C3D-7CD5E72CE521}" srcOrd="0" destOrd="0" presId="urn:microsoft.com/office/officeart/2008/layout/HorizontalMultiLevelHierarchy"/>
    <dgm:cxn modelId="{296C1D51-6976-4010-837B-F5C251518404}" type="presParOf" srcId="{ADBD3B95-21B2-453E-B960-AB8F0F688CB0}" destId="{F12B79F0-14C8-445E-809A-E615ACC8E7DE}" srcOrd="1" destOrd="0" presId="urn:microsoft.com/office/officeart/2008/layout/HorizontalMultiLevelHierarchy"/>
    <dgm:cxn modelId="{4C72264D-134D-4E81-8B3E-E5239803A5BF}" type="presParOf" srcId="{D0A24527-A0E4-486B-A2B4-53BA8BE7E2C9}" destId="{35DCB763-66D8-4EB1-8E15-FEC5BB22B1AB}" srcOrd="4" destOrd="0" presId="urn:microsoft.com/office/officeart/2008/layout/HorizontalMultiLevelHierarchy"/>
    <dgm:cxn modelId="{F43DAF2D-6827-48C4-995C-874633A730AD}" type="presParOf" srcId="{35DCB763-66D8-4EB1-8E15-FEC5BB22B1AB}" destId="{02E683EB-3130-4F5D-A0F0-575930F96B38}" srcOrd="0" destOrd="0" presId="urn:microsoft.com/office/officeart/2008/layout/HorizontalMultiLevelHierarchy"/>
    <dgm:cxn modelId="{5067B27D-0900-4EFD-832A-309D54FE6AEC}" type="presParOf" srcId="{D0A24527-A0E4-486B-A2B4-53BA8BE7E2C9}" destId="{202BF0F1-1D79-44DF-AF53-9D11299DE434}" srcOrd="5" destOrd="0" presId="urn:microsoft.com/office/officeart/2008/layout/HorizontalMultiLevelHierarchy"/>
    <dgm:cxn modelId="{4B0737D2-36AB-4961-B0B2-F386B7181C69}" type="presParOf" srcId="{202BF0F1-1D79-44DF-AF53-9D11299DE434}" destId="{F2CC8182-294B-412D-95AF-BC3551B632A5}" srcOrd="0" destOrd="0" presId="urn:microsoft.com/office/officeart/2008/layout/HorizontalMultiLevelHierarchy"/>
    <dgm:cxn modelId="{60C9262E-EB39-42FB-AFA5-CF59CEB2CD77}" type="presParOf" srcId="{202BF0F1-1D79-44DF-AF53-9D11299DE434}" destId="{99A690DD-079D-46E2-8DAA-AE560C6172DE}" srcOrd="1" destOrd="0" presId="urn:microsoft.com/office/officeart/2008/layout/HorizontalMultiLevelHierarchy"/>
    <dgm:cxn modelId="{E13FF36F-BD5B-4CBB-A4EE-1DAA83F96B9A}" type="presParOf" srcId="{D0A24527-A0E4-486B-A2B4-53BA8BE7E2C9}" destId="{1539B166-02F8-4AB1-B9D2-2BB595BC8B05}" srcOrd="6" destOrd="0" presId="urn:microsoft.com/office/officeart/2008/layout/HorizontalMultiLevelHierarchy"/>
    <dgm:cxn modelId="{381A0A1D-B3C2-4DD1-AFC3-1B9B097F6520}" type="presParOf" srcId="{1539B166-02F8-4AB1-B9D2-2BB595BC8B05}" destId="{171D2134-92F1-49D3-9CA0-863AB22918EC}" srcOrd="0" destOrd="0" presId="urn:microsoft.com/office/officeart/2008/layout/HorizontalMultiLevelHierarchy"/>
    <dgm:cxn modelId="{BD77F0BD-D55A-447A-A69F-119ED3D6F886}" type="presParOf" srcId="{D0A24527-A0E4-486B-A2B4-53BA8BE7E2C9}" destId="{6646ABBD-EBC6-4A15-A5CD-A0E9904FC43B}" srcOrd="7" destOrd="0" presId="urn:microsoft.com/office/officeart/2008/layout/HorizontalMultiLevelHierarchy"/>
    <dgm:cxn modelId="{DDB435C6-2CB5-419C-9936-46799EBA630F}" type="presParOf" srcId="{6646ABBD-EBC6-4A15-A5CD-A0E9904FC43B}" destId="{A034BE9F-FD2D-46C0-9EE4-9744C3372DDB}" srcOrd="0" destOrd="0" presId="urn:microsoft.com/office/officeart/2008/layout/HorizontalMultiLevelHierarchy"/>
    <dgm:cxn modelId="{840F0984-895C-4AA9-88C1-5A4C7376B9D9}" type="presParOf" srcId="{6646ABBD-EBC6-4A15-A5CD-A0E9904FC43B}" destId="{4321358D-270F-4FE9-8CFA-937343698108}" srcOrd="1" destOrd="0" presId="urn:microsoft.com/office/officeart/2008/layout/HorizontalMultiLevelHierarchy"/>
    <dgm:cxn modelId="{231F2AD2-A832-4301-90B2-DF31537FFEAB}" type="presParOf" srcId="{D0A24527-A0E4-486B-A2B4-53BA8BE7E2C9}" destId="{85BDC385-922E-4127-8124-2CF39AC7E334}" srcOrd="8" destOrd="0" presId="urn:microsoft.com/office/officeart/2008/layout/HorizontalMultiLevelHierarchy"/>
    <dgm:cxn modelId="{18B7554D-E607-4CF1-A3FF-67CFC59F4078}" type="presParOf" srcId="{85BDC385-922E-4127-8124-2CF39AC7E334}" destId="{94D87F8F-8DDB-418A-AAE6-7F7180CB24D7}" srcOrd="0" destOrd="0" presId="urn:microsoft.com/office/officeart/2008/layout/HorizontalMultiLevelHierarchy"/>
    <dgm:cxn modelId="{4A0FD109-686E-418B-9812-606AE91D128F}" type="presParOf" srcId="{D0A24527-A0E4-486B-A2B4-53BA8BE7E2C9}" destId="{88479402-4AEB-4F52-AD60-84A506919526}" srcOrd="9" destOrd="0" presId="urn:microsoft.com/office/officeart/2008/layout/HorizontalMultiLevelHierarchy"/>
    <dgm:cxn modelId="{FD08D9C8-F095-469F-9658-0C0A6C3A43F1}" type="presParOf" srcId="{88479402-4AEB-4F52-AD60-84A506919526}" destId="{C0216BDD-C184-458B-A054-A04CF7704D99}" srcOrd="0" destOrd="0" presId="urn:microsoft.com/office/officeart/2008/layout/HorizontalMultiLevelHierarchy"/>
    <dgm:cxn modelId="{23F9E099-0046-41D5-BB2C-D233BF470C78}" type="presParOf" srcId="{88479402-4AEB-4F52-AD60-84A506919526}" destId="{1E0B888F-3358-4832-84B6-564CE39BAF1C}" srcOrd="1" destOrd="0" presId="urn:microsoft.com/office/officeart/2008/layout/HorizontalMultiLevelHierarchy"/>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C40E638-CA91-4D32-B9A4-3493EB01D03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153D430D-0639-4283-831E-0CE1D86CAD16}">
      <dgm:prSet custT="1"/>
      <dgm:spPr/>
      <dgm:t>
        <a:bodyPr/>
        <a:lstStyle/>
        <a:p>
          <a:pPr rtl="0"/>
          <a:r>
            <a:rPr lang="ru-RU" sz="1800" dirty="0" smtClean="0"/>
            <a:t>Судебная практика.</a:t>
          </a:r>
        </a:p>
        <a:p>
          <a:pPr rtl="0"/>
          <a:r>
            <a:rPr lang="ru-RU" sz="2000" dirty="0" smtClean="0"/>
            <a:t>Об отмене пунктов в предписании Управления</a:t>
          </a:r>
          <a:endParaRPr lang="ru-RU" sz="2000" dirty="0"/>
        </a:p>
      </dgm:t>
    </dgm:pt>
    <dgm:pt modelId="{B83F94FF-D878-443F-B72D-98038F53189F}" type="parTrans" cxnId="{5BAD2420-FFB5-4843-A208-4EF7735D6977}">
      <dgm:prSet/>
      <dgm:spPr/>
      <dgm:t>
        <a:bodyPr/>
        <a:lstStyle/>
        <a:p>
          <a:endParaRPr lang="ru-RU"/>
        </a:p>
      </dgm:t>
    </dgm:pt>
    <dgm:pt modelId="{E526C6F1-0140-47F5-AE80-B543E455E673}" type="sibTrans" cxnId="{5BAD2420-FFB5-4843-A208-4EF7735D6977}">
      <dgm:prSet/>
      <dgm:spPr/>
      <dgm:t>
        <a:bodyPr/>
        <a:lstStyle/>
        <a:p>
          <a:endParaRPr lang="ru-RU"/>
        </a:p>
      </dgm:t>
    </dgm:pt>
    <dgm:pt modelId="{5AE3D362-31B5-4418-9F4F-000BD5B17097}">
      <dgm:prSet custT="1"/>
      <dgm:spPr/>
      <dgm:t>
        <a:bodyPr/>
        <a:lstStyle/>
        <a:p>
          <a:pPr rtl="0"/>
          <a:r>
            <a:rPr lang="ru-RU" sz="1750" dirty="0" smtClean="0"/>
            <a:t>6. Решением Арбитражного суда Тюменской области от 02.07.2020 отменены ряд пунктов (п. 9, 10, 11, 26, 27, 28, 31, 32, 33) предписания Управления от 16.12.2019. </a:t>
          </a:r>
          <a:endParaRPr lang="ru-RU" sz="1750" u="sng" dirty="0"/>
        </a:p>
      </dgm:t>
    </dgm:pt>
    <dgm:pt modelId="{602FB748-503E-4ABE-A893-8F69331CBECC}" type="sibTrans" cxnId="{0C63EEAF-0B44-400E-9906-250B263CBD70}">
      <dgm:prSet/>
      <dgm:spPr/>
      <dgm:t>
        <a:bodyPr/>
        <a:lstStyle/>
        <a:p>
          <a:endParaRPr lang="ru-RU"/>
        </a:p>
      </dgm:t>
    </dgm:pt>
    <dgm:pt modelId="{87BE7812-A23A-4D9B-A955-2C2DEECAC6B3}" type="parTrans" cxnId="{0C63EEAF-0B44-400E-9906-250B263CBD70}">
      <dgm:prSet/>
      <dgm:spPr/>
      <dgm:t>
        <a:bodyPr/>
        <a:lstStyle/>
        <a:p>
          <a:endParaRPr lang="ru-RU"/>
        </a:p>
      </dgm:t>
    </dgm:pt>
    <dgm:pt modelId="{D3593181-2AE6-45E2-9FCD-285BBCFDD223}">
      <dgm:prSet custT="1"/>
      <dgm:spPr/>
      <dgm:t>
        <a:bodyPr/>
        <a:lstStyle/>
        <a:p>
          <a:r>
            <a:rPr lang="ru-RU" sz="1750" dirty="0" smtClean="0"/>
            <a:t>Проанализировав п. 9, 10, 11, 26, 27, 28, 31, 32, 33 Судом сделан вывод о недоказанности нарушений Обществом требований Технического регламента Таможенного союза ТР ТС 010/2011 </a:t>
          </a:r>
          <a:br>
            <a:rPr lang="ru-RU" sz="1750" dirty="0" smtClean="0"/>
          </a:br>
          <a:r>
            <a:rPr lang="ru-RU" sz="1750" dirty="0" smtClean="0"/>
            <a:t>О безопасности машин и оборудования, утвержденных Решением Комиссии Таможенного союза </a:t>
          </a:r>
          <a:br>
            <a:rPr lang="ru-RU" sz="1750" dirty="0" smtClean="0"/>
          </a:br>
          <a:r>
            <a:rPr lang="ru-RU" sz="1750" dirty="0" smtClean="0"/>
            <a:t>от 18.10.2011 №823, Федеральных норм и правил в области промышленной безопасности «Правила безопасности в нефтяной и газовой промышленности» в связи с чем вышеуказанные пункты Предписания были отменены. </a:t>
          </a:r>
          <a:endParaRPr lang="ru-RU" sz="1750" dirty="0"/>
        </a:p>
      </dgm:t>
    </dgm:pt>
    <dgm:pt modelId="{677152CC-A193-4184-A545-131021DD4818}" type="parTrans" cxnId="{8C8F97AB-DA9E-47A4-A7BF-04369C1FE14B}">
      <dgm:prSet/>
      <dgm:spPr/>
      <dgm:t>
        <a:bodyPr/>
        <a:lstStyle/>
        <a:p>
          <a:endParaRPr lang="ru-RU"/>
        </a:p>
      </dgm:t>
    </dgm:pt>
    <dgm:pt modelId="{1C105F4F-DC1B-4949-AD69-ABBDC4B9D7B2}" type="sibTrans" cxnId="{8C8F97AB-DA9E-47A4-A7BF-04369C1FE14B}">
      <dgm:prSet/>
      <dgm:spPr/>
      <dgm:t>
        <a:bodyPr/>
        <a:lstStyle/>
        <a:p>
          <a:endParaRPr lang="ru-RU"/>
        </a:p>
      </dgm:t>
    </dgm:pt>
    <dgm:pt modelId="{441B3ECB-6505-4D32-833C-B8E95EB79B42}">
      <dgm:prSet custT="1"/>
      <dgm:spPr/>
      <dgm:t>
        <a:bodyPr/>
        <a:lstStyle/>
        <a:p>
          <a:r>
            <a:rPr lang="ru-RU" sz="1750" dirty="0" smtClean="0"/>
            <a:t>Все нарушения, отменённые Судом в Предписании, были связаны с незаконным внесением конструкционных изменений Обществом при эксплуатации опасного производственного объекта «Фонд скважин». </a:t>
          </a:r>
          <a:endParaRPr lang="ru-RU" sz="1750" dirty="0"/>
        </a:p>
      </dgm:t>
    </dgm:pt>
    <dgm:pt modelId="{86A59AAA-B620-4374-A807-F94C8A450BF5}" type="parTrans" cxnId="{545F9D52-B14E-4562-8210-34D141EE4DB6}">
      <dgm:prSet/>
      <dgm:spPr/>
      <dgm:t>
        <a:bodyPr/>
        <a:lstStyle/>
        <a:p>
          <a:endParaRPr lang="ru-RU"/>
        </a:p>
      </dgm:t>
    </dgm:pt>
    <dgm:pt modelId="{5F77B4A2-27B0-41E3-97D2-059E6A41C102}" type="sibTrans" cxnId="{545F9D52-B14E-4562-8210-34D141EE4DB6}">
      <dgm:prSet/>
      <dgm:spPr/>
      <dgm:t>
        <a:bodyPr/>
        <a:lstStyle/>
        <a:p>
          <a:endParaRPr lang="ru-RU"/>
        </a:p>
      </dgm:t>
    </dgm:pt>
    <dgm:pt modelId="{8F39846E-F3A9-4DD2-8E17-0854030E561B}">
      <dgm:prSet custT="1"/>
      <dgm:spPr/>
      <dgm:t>
        <a:bodyPr/>
        <a:lstStyle/>
        <a:p>
          <a:r>
            <a:rPr lang="ru-RU" sz="1750" dirty="0" smtClean="0"/>
            <a:t>Судом определено, что должностным лицом Управления не было представлено доказательства, подтверждающих то обстоятельство, что замена задвижки одного производителя на задвижку другого производителя на арматуре фонтанной привела к изменению рабочих характеристик арматуры фонтанной, либо то обстоятельство, что замена задвижки одного производителя на задвижку другого производителя на арматуре фонтанной является заменой основного узла элементом изменой конструкции.</a:t>
          </a:r>
          <a:endParaRPr lang="ru-RU" sz="1750" dirty="0"/>
        </a:p>
      </dgm:t>
    </dgm:pt>
    <dgm:pt modelId="{9CCBF8B2-542B-43FF-A428-96DD28687BF3}" type="parTrans" cxnId="{B73DA8C4-4097-444A-B6C8-1557B1288AF5}">
      <dgm:prSet/>
      <dgm:spPr/>
      <dgm:t>
        <a:bodyPr/>
        <a:lstStyle/>
        <a:p>
          <a:endParaRPr lang="ru-RU"/>
        </a:p>
      </dgm:t>
    </dgm:pt>
    <dgm:pt modelId="{968A2367-D5C4-4587-ACBD-2754D826AA7D}" type="sibTrans" cxnId="{B73DA8C4-4097-444A-B6C8-1557B1288AF5}">
      <dgm:prSet/>
      <dgm:spPr/>
      <dgm:t>
        <a:bodyPr/>
        <a:lstStyle/>
        <a:p>
          <a:endParaRPr lang="ru-RU"/>
        </a:p>
      </dgm:t>
    </dgm:pt>
    <dgm:pt modelId="{44694447-ECBD-4723-B671-C60C021CD61A}">
      <dgm:prSet custT="1"/>
      <dgm:spPr/>
      <dgm:t>
        <a:bodyPr/>
        <a:lstStyle/>
        <a:p>
          <a:r>
            <a:rPr lang="ru-RU" sz="1750" dirty="0" smtClean="0"/>
            <a:t>Таким образом, проанализировав представленные материалы Суд установил, что замена задвижки на арматурах фонтанных в отсутствие проектной документации и (или) без согласования с разработчиком (проектировщиком), а также без проведения соответствующих испытаний, без проведения оценки риска, без составления акта результатов приемосдаточных испытаний не является нарушением требований промышленной безопасности. </a:t>
          </a:r>
          <a:endParaRPr lang="ru-RU" sz="1750" dirty="0"/>
        </a:p>
      </dgm:t>
    </dgm:pt>
    <dgm:pt modelId="{6B63D99B-265C-4160-80D9-6CBB86E82A90}" type="parTrans" cxnId="{9829CEA1-E9A3-4518-A47C-1BB733726545}">
      <dgm:prSet/>
      <dgm:spPr/>
      <dgm:t>
        <a:bodyPr/>
        <a:lstStyle/>
        <a:p>
          <a:endParaRPr lang="ru-RU"/>
        </a:p>
      </dgm:t>
    </dgm:pt>
    <dgm:pt modelId="{276564B9-A57C-44DC-A887-1143E6B5C0E6}" type="sibTrans" cxnId="{9829CEA1-E9A3-4518-A47C-1BB733726545}">
      <dgm:prSet/>
      <dgm:spPr/>
      <dgm:t>
        <a:bodyPr/>
        <a:lstStyle/>
        <a:p>
          <a:endParaRPr lang="ru-RU"/>
        </a:p>
      </dgm:t>
    </dgm:pt>
    <dgm:pt modelId="{679F71A6-AF93-4ACD-B69E-CCBAA87699D3}" type="pres">
      <dgm:prSet presAssocID="{AC40E638-CA91-4D32-B9A4-3493EB01D03F}" presName="linear" presStyleCnt="0">
        <dgm:presLayoutVars>
          <dgm:animLvl val="lvl"/>
          <dgm:resizeHandles val="exact"/>
        </dgm:presLayoutVars>
      </dgm:prSet>
      <dgm:spPr/>
      <dgm:t>
        <a:bodyPr/>
        <a:lstStyle/>
        <a:p>
          <a:endParaRPr lang="ru-RU"/>
        </a:p>
      </dgm:t>
    </dgm:pt>
    <dgm:pt modelId="{9FBA17BA-3CC7-4B50-9600-01023E337ED8}" type="pres">
      <dgm:prSet presAssocID="{153D430D-0639-4283-831E-0CE1D86CAD16}" presName="parentText" presStyleLbl="node1" presStyleIdx="0" presStyleCnt="1" custLinFactNeighborY="-5504">
        <dgm:presLayoutVars>
          <dgm:chMax val="0"/>
          <dgm:bulletEnabled val="1"/>
        </dgm:presLayoutVars>
      </dgm:prSet>
      <dgm:spPr/>
      <dgm:t>
        <a:bodyPr/>
        <a:lstStyle/>
        <a:p>
          <a:endParaRPr lang="ru-RU"/>
        </a:p>
      </dgm:t>
    </dgm:pt>
    <dgm:pt modelId="{ECE595E1-C205-423D-952A-617635B757DD}" type="pres">
      <dgm:prSet presAssocID="{153D430D-0639-4283-831E-0CE1D86CAD16}" presName="childText" presStyleLbl="revTx" presStyleIdx="0" presStyleCnt="1" custScaleY="109575">
        <dgm:presLayoutVars>
          <dgm:bulletEnabled val="1"/>
        </dgm:presLayoutVars>
      </dgm:prSet>
      <dgm:spPr/>
      <dgm:t>
        <a:bodyPr/>
        <a:lstStyle/>
        <a:p>
          <a:endParaRPr lang="ru-RU"/>
        </a:p>
      </dgm:t>
    </dgm:pt>
  </dgm:ptLst>
  <dgm:cxnLst>
    <dgm:cxn modelId="{4F28F359-11D4-4AEA-B080-7121B8DA44A0}" type="presOf" srcId="{AC40E638-CA91-4D32-B9A4-3493EB01D03F}" destId="{679F71A6-AF93-4ACD-B69E-CCBAA87699D3}" srcOrd="0" destOrd="0" presId="urn:microsoft.com/office/officeart/2005/8/layout/vList2"/>
    <dgm:cxn modelId="{9829CEA1-E9A3-4518-A47C-1BB733726545}" srcId="{153D430D-0639-4283-831E-0CE1D86CAD16}" destId="{44694447-ECBD-4723-B671-C60C021CD61A}" srcOrd="4" destOrd="0" parTransId="{6B63D99B-265C-4160-80D9-6CBB86E82A90}" sibTransId="{276564B9-A57C-44DC-A887-1143E6B5C0E6}"/>
    <dgm:cxn modelId="{432DC4EA-239E-4F8B-A098-BA0AC9BEE8AD}" type="presOf" srcId="{8F39846E-F3A9-4DD2-8E17-0854030E561B}" destId="{ECE595E1-C205-423D-952A-617635B757DD}" srcOrd="0" destOrd="3" presId="urn:microsoft.com/office/officeart/2005/8/layout/vList2"/>
    <dgm:cxn modelId="{F7D6787D-D8EC-40DF-A121-94DD7244A18A}" type="presOf" srcId="{44694447-ECBD-4723-B671-C60C021CD61A}" destId="{ECE595E1-C205-423D-952A-617635B757DD}" srcOrd="0" destOrd="4" presId="urn:microsoft.com/office/officeart/2005/8/layout/vList2"/>
    <dgm:cxn modelId="{FEE65F0D-6F32-4F87-94B3-C7AFF93E99F7}" type="presOf" srcId="{441B3ECB-6505-4D32-833C-B8E95EB79B42}" destId="{ECE595E1-C205-423D-952A-617635B757DD}" srcOrd="0" destOrd="2" presId="urn:microsoft.com/office/officeart/2005/8/layout/vList2"/>
    <dgm:cxn modelId="{9393261E-62DB-48D3-A0DD-E73A5340D1E6}" type="presOf" srcId="{5AE3D362-31B5-4418-9F4F-000BD5B17097}" destId="{ECE595E1-C205-423D-952A-617635B757DD}" srcOrd="0" destOrd="0" presId="urn:microsoft.com/office/officeart/2005/8/layout/vList2"/>
    <dgm:cxn modelId="{545F9D52-B14E-4562-8210-34D141EE4DB6}" srcId="{153D430D-0639-4283-831E-0CE1D86CAD16}" destId="{441B3ECB-6505-4D32-833C-B8E95EB79B42}" srcOrd="2" destOrd="0" parTransId="{86A59AAA-B620-4374-A807-F94C8A450BF5}" sibTransId="{5F77B4A2-27B0-41E3-97D2-059E6A41C102}"/>
    <dgm:cxn modelId="{B73DA8C4-4097-444A-B6C8-1557B1288AF5}" srcId="{153D430D-0639-4283-831E-0CE1D86CAD16}" destId="{8F39846E-F3A9-4DD2-8E17-0854030E561B}" srcOrd="3" destOrd="0" parTransId="{9CCBF8B2-542B-43FF-A428-96DD28687BF3}" sibTransId="{968A2367-D5C4-4587-ACBD-2754D826AA7D}"/>
    <dgm:cxn modelId="{0C63EEAF-0B44-400E-9906-250B263CBD70}" srcId="{153D430D-0639-4283-831E-0CE1D86CAD16}" destId="{5AE3D362-31B5-4418-9F4F-000BD5B17097}" srcOrd="0" destOrd="0" parTransId="{87BE7812-A23A-4D9B-A955-2C2DEECAC6B3}" sibTransId="{602FB748-503E-4ABE-A893-8F69331CBECC}"/>
    <dgm:cxn modelId="{8C8F97AB-DA9E-47A4-A7BF-04369C1FE14B}" srcId="{153D430D-0639-4283-831E-0CE1D86CAD16}" destId="{D3593181-2AE6-45E2-9FCD-285BBCFDD223}" srcOrd="1" destOrd="0" parTransId="{677152CC-A193-4184-A545-131021DD4818}" sibTransId="{1C105F4F-DC1B-4949-AD69-ABBDC4B9D7B2}"/>
    <dgm:cxn modelId="{14F22589-6632-40DD-B1B9-C71332B9A186}" type="presOf" srcId="{D3593181-2AE6-45E2-9FCD-285BBCFDD223}" destId="{ECE595E1-C205-423D-952A-617635B757DD}" srcOrd="0" destOrd="1" presId="urn:microsoft.com/office/officeart/2005/8/layout/vList2"/>
    <dgm:cxn modelId="{5BAD2420-FFB5-4843-A208-4EF7735D6977}" srcId="{AC40E638-CA91-4D32-B9A4-3493EB01D03F}" destId="{153D430D-0639-4283-831E-0CE1D86CAD16}" srcOrd="0" destOrd="0" parTransId="{B83F94FF-D878-443F-B72D-98038F53189F}" sibTransId="{E526C6F1-0140-47F5-AE80-B543E455E673}"/>
    <dgm:cxn modelId="{4142434E-3948-41FB-A0B9-8C1E0D35AB42}" type="presOf" srcId="{153D430D-0639-4283-831E-0CE1D86CAD16}" destId="{9FBA17BA-3CC7-4B50-9600-01023E337ED8}" srcOrd="0" destOrd="0" presId="urn:microsoft.com/office/officeart/2005/8/layout/vList2"/>
    <dgm:cxn modelId="{49ABDCE8-0B1A-4F88-A9F5-7FBDB68276EF}" type="presParOf" srcId="{679F71A6-AF93-4ACD-B69E-CCBAA87699D3}" destId="{9FBA17BA-3CC7-4B50-9600-01023E337ED8}" srcOrd="0" destOrd="0" presId="urn:microsoft.com/office/officeart/2005/8/layout/vList2"/>
    <dgm:cxn modelId="{94ACC996-6C4B-433F-8B2E-7B2FBB91DCA8}" type="presParOf" srcId="{679F71A6-AF93-4ACD-B69E-CCBAA87699D3}" destId="{ECE595E1-C205-423D-952A-617635B757D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C40E638-CA91-4D32-B9A4-3493EB01D03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153D430D-0639-4283-831E-0CE1D86CAD16}">
      <dgm:prSet custT="1"/>
      <dgm:spPr/>
      <dgm:t>
        <a:bodyPr/>
        <a:lstStyle/>
        <a:p>
          <a:pPr rtl="0"/>
          <a:r>
            <a:rPr lang="ru-RU" sz="2000" dirty="0" smtClean="0"/>
            <a:t>Судебная практика.</a:t>
          </a:r>
        </a:p>
        <a:p>
          <a:pPr rtl="0"/>
          <a:r>
            <a:rPr lang="ru-RU" sz="1800" dirty="0" smtClean="0"/>
            <a:t>Решением Арбитражного ХМАО-Югры от 30.08.021 по делу № А75-9760/2021 отказано в удовлетворении заявления о привлечении к административной ответственности АО «Агрофирма» по статье 14.61 КоАП РФ на основании протокола об административном правонарушении № 0158-5812-2021 от 21.06.2021.</a:t>
          </a:r>
          <a:endParaRPr lang="ru-RU" sz="1600" dirty="0"/>
        </a:p>
      </dgm:t>
    </dgm:pt>
    <dgm:pt modelId="{B83F94FF-D878-443F-B72D-98038F53189F}" type="parTrans" cxnId="{5BAD2420-FFB5-4843-A208-4EF7735D6977}">
      <dgm:prSet/>
      <dgm:spPr/>
      <dgm:t>
        <a:bodyPr/>
        <a:lstStyle/>
        <a:p>
          <a:endParaRPr lang="ru-RU"/>
        </a:p>
      </dgm:t>
    </dgm:pt>
    <dgm:pt modelId="{E526C6F1-0140-47F5-AE80-B543E455E673}" type="sibTrans" cxnId="{5BAD2420-FFB5-4843-A208-4EF7735D6977}">
      <dgm:prSet/>
      <dgm:spPr/>
      <dgm:t>
        <a:bodyPr/>
        <a:lstStyle/>
        <a:p>
          <a:endParaRPr lang="ru-RU"/>
        </a:p>
      </dgm:t>
    </dgm:pt>
    <dgm:pt modelId="{5AE3D362-31B5-4418-9F4F-000BD5B17097}">
      <dgm:prSet custT="1"/>
      <dgm:spPr/>
      <dgm:t>
        <a:bodyPr/>
        <a:lstStyle/>
        <a:p>
          <a:pPr algn="just" rtl="0"/>
          <a:r>
            <a:rPr lang="ru-RU" sz="1600" u="sng" dirty="0" smtClean="0"/>
            <a:t>Суд пришел к выводу об отсутствии вины Общества в совершении вмененного правонарушения. Материалами дела подтверждается, что определением Арбитражного суда ХМАО–Югры от 12.05.2020 в рамках дела № А75-6130/2020 принято заявление АО «ЮТЭК-Региональные сети» о признании АО «Агрофирма» несостоятельным (банкротом). Решением Арбитражного суда Ханты-Мансийского автономного округа – Югры от 09.04.2021 по делу № А75-6130/2020 АО «Агрофирма» признано несостоятельным (банкротом), в отношении него открыто конкурсное производство, которое на момент принятия судебного акта по настоящему делу не окончено.</a:t>
          </a:r>
          <a:endParaRPr lang="ru-RU" sz="1600" u="sng" dirty="0"/>
        </a:p>
      </dgm:t>
    </dgm:pt>
    <dgm:pt modelId="{602FB748-503E-4ABE-A893-8F69331CBECC}" type="sibTrans" cxnId="{0C63EEAF-0B44-400E-9906-250B263CBD70}">
      <dgm:prSet/>
      <dgm:spPr/>
      <dgm:t>
        <a:bodyPr/>
        <a:lstStyle/>
        <a:p>
          <a:endParaRPr lang="ru-RU"/>
        </a:p>
      </dgm:t>
    </dgm:pt>
    <dgm:pt modelId="{87BE7812-A23A-4D9B-A955-2C2DEECAC6B3}" type="parTrans" cxnId="{0C63EEAF-0B44-400E-9906-250B263CBD70}">
      <dgm:prSet/>
      <dgm:spPr/>
      <dgm:t>
        <a:bodyPr/>
        <a:lstStyle/>
        <a:p>
          <a:endParaRPr lang="ru-RU"/>
        </a:p>
      </dgm:t>
    </dgm:pt>
    <dgm:pt modelId="{274BAE3E-5A9E-4CAC-BF51-3013E5263F91}">
      <dgm:prSet custT="1"/>
      <dgm:spPr/>
      <dgm:t>
        <a:bodyPr/>
        <a:lstStyle/>
        <a:p>
          <a:r>
            <a:rPr lang="ru-RU" sz="1600" u="sng" dirty="0"/>
            <a:t>Как указывает Общество и не опровергнуто заявителем по состоянию на 12.05.2020 на банковском счете АО «Агрофирма» отсутствует сумма, необходимая для погашения текущей задолженности; по состоянию на 25.02.2021 (дату уведомления № МХ-И/1118/21) на банковском счете АО «Агрофирма» отсутствовала сумма, необходимая для погашения текущей задолженности; на 25.02.2021 АО «Агрофирма» имело задолженность по заработной плате перед работниками должника.</a:t>
          </a:r>
        </a:p>
      </dgm:t>
    </dgm:pt>
    <dgm:pt modelId="{00A2BC50-63D4-4C74-AFC8-8A205394087E}" type="parTrans" cxnId="{91F75B63-472F-4469-9071-94B4CF8C9B70}">
      <dgm:prSet/>
      <dgm:spPr/>
      <dgm:t>
        <a:bodyPr/>
        <a:lstStyle/>
        <a:p>
          <a:endParaRPr lang="ru-RU"/>
        </a:p>
      </dgm:t>
    </dgm:pt>
    <dgm:pt modelId="{59D6045B-63C5-4020-8A32-DF978448CF7D}" type="sibTrans" cxnId="{91F75B63-472F-4469-9071-94B4CF8C9B70}">
      <dgm:prSet/>
      <dgm:spPr/>
      <dgm:t>
        <a:bodyPr/>
        <a:lstStyle/>
        <a:p>
          <a:endParaRPr lang="ru-RU"/>
        </a:p>
      </dgm:t>
    </dgm:pt>
    <dgm:pt modelId="{AEB6FD02-415F-4D31-943F-74BF39C20900}">
      <dgm:prSet custT="1"/>
      <dgm:spPr/>
      <dgm:t>
        <a:bodyPr/>
        <a:lstStyle/>
        <a:p>
          <a:r>
            <a:rPr lang="ru-RU" sz="1600" u="sng" dirty="0"/>
            <a:t>Таким образом, АО «Агрофирма» не имело финансовой возможности удовлетворить требования ООО «Газпром межрегионгаз Север» по текущим платежам, как и иные требования по текущим платежам, включая заработную плату в отношении иных контрагентов/работников.</a:t>
          </a:r>
        </a:p>
      </dgm:t>
    </dgm:pt>
    <dgm:pt modelId="{A14CA845-1B83-43E3-8664-562505E541A0}" type="parTrans" cxnId="{DB62476B-F871-45FE-9D9F-BED40EDF4EDD}">
      <dgm:prSet/>
      <dgm:spPr/>
      <dgm:t>
        <a:bodyPr/>
        <a:lstStyle/>
        <a:p>
          <a:endParaRPr lang="ru-RU"/>
        </a:p>
      </dgm:t>
    </dgm:pt>
    <dgm:pt modelId="{80BE923C-0EE0-4AEF-AC29-91C484DFE48D}" type="sibTrans" cxnId="{DB62476B-F871-45FE-9D9F-BED40EDF4EDD}">
      <dgm:prSet/>
      <dgm:spPr/>
      <dgm:t>
        <a:bodyPr/>
        <a:lstStyle/>
        <a:p>
          <a:endParaRPr lang="ru-RU"/>
        </a:p>
      </dgm:t>
    </dgm:pt>
    <dgm:pt modelId="{1A40A981-7AFA-4497-8FEE-7D4369EBBDDF}">
      <dgm:prSet custT="1"/>
      <dgm:spPr/>
      <dgm:t>
        <a:bodyPr/>
        <a:lstStyle/>
        <a:p>
          <a:r>
            <a:rPr lang="ru-RU" sz="1600" u="sng" dirty="0"/>
            <a:t>Суд пришел к выводу, что с момента введения в отношении АО «Агрофирма» процедуры банкротства ко всем его отношениям применимы специальные нормы Закона о банкротстве.</a:t>
          </a:r>
        </a:p>
      </dgm:t>
    </dgm:pt>
    <dgm:pt modelId="{A2768A98-9C0D-4CD3-A72C-5D5E51011270}" type="parTrans" cxnId="{D8ED1628-E75C-47BC-BA22-FA65C4255309}">
      <dgm:prSet/>
      <dgm:spPr/>
      <dgm:t>
        <a:bodyPr/>
        <a:lstStyle/>
        <a:p>
          <a:endParaRPr lang="ru-RU"/>
        </a:p>
      </dgm:t>
    </dgm:pt>
    <dgm:pt modelId="{B2DFC64A-BFB6-4E3C-8CA7-44676370D1AC}" type="sibTrans" cxnId="{D8ED1628-E75C-47BC-BA22-FA65C4255309}">
      <dgm:prSet/>
      <dgm:spPr/>
      <dgm:t>
        <a:bodyPr/>
        <a:lstStyle/>
        <a:p>
          <a:endParaRPr lang="ru-RU"/>
        </a:p>
      </dgm:t>
    </dgm:pt>
    <dgm:pt modelId="{9CA71FC2-B6D3-48A6-832A-17424CDE0045}">
      <dgm:prSet custT="1"/>
      <dgm:spPr/>
      <dgm:t>
        <a:bodyPr/>
        <a:lstStyle/>
        <a:p>
          <a:r>
            <a:rPr lang="ru-RU" sz="1600" u="sng" dirty="0"/>
            <a:t>С учетом изложенного, в силу особой правовой природы процедуры банкротства АО «Агрофирма», в рассматриваемый период, не имело возможности предоставить обеспечение исполнения обязательств по оплате поставки газа.</a:t>
          </a:r>
        </a:p>
      </dgm:t>
    </dgm:pt>
    <dgm:pt modelId="{C6BA49FE-711A-4D71-9497-5471AC63A9AC}" type="parTrans" cxnId="{691814B4-DEEE-441E-BBB1-D36D0329B91C}">
      <dgm:prSet/>
      <dgm:spPr/>
      <dgm:t>
        <a:bodyPr/>
        <a:lstStyle/>
        <a:p>
          <a:endParaRPr lang="ru-RU"/>
        </a:p>
      </dgm:t>
    </dgm:pt>
    <dgm:pt modelId="{02D1F245-EDFE-4639-8662-1A22F462761E}" type="sibTrans" cxnId="{691814B4-DEEE-441E-BBB1-D36D0329B91C}">
      <dgm:prSet/>
      <dgm:spPr/>
      <dgm:t>
        <a:bodyPr/>
        <a:lstStyle/>
        <a:p>
          <a:endParaRPr lang="ru-RU"/>
        </a:p>
      </dgm:t>
    </dgm:pt>
    <dgm:pt modelId="{BA6AADAA-4C90-49C3-8607-CC8B95DA57C4}">
      <dgm:prSet custT="1"/>
      <dgm:spPr/>
      <dgm:t>
        <a:bodyPr/>
        <a:lstStyle/>
        <a:p>
          <a:r>
            <a:rPr lang="ru-RU" sz="1600" u="sng" dirty="0"/>
            <a:t>Указанные обстоятельства не были приняты во внимание административным органом и не получили надлежащей оценки.</a:t>
          </a:r>
        </a:p>
      </dgm:t>
    </dgm:pt>
    <dgm:pt modelId="{3B9B5A5D-6044-404A-A320-B4CCA98F76E7}" type="parTrans" cxnId="{802D0AAA-849A-43F6-892D-6C3BEEF2076D}">
      <dgm:prSet/>
      <dgm:spPr/>
      <dgm:t>
        <a:bodyPr/>
        <a:lstStyle/>
        <a:p>
          <a:endParaRPr lang="ru-RU"/>
        </a:p>
      </dgm:t>
    </dgm:pt>
    <dgm:pt modelId="{1CB2B31A-8CAF-4C67-A650-F0B5F9969D98}" type="sibTrans" cxnId="{802D0AAA-849A-43F6-892D-6C3BEEF2076D}">
      <dgm:prSet/>
      <dgm:spPr/>
      <dgm:t>
        <a:bodyPr/>
        <a:lstStyle/>
        <a:p>
          <a:endParaRPr lang="ru-RU"/>
        </a:p>
      </dgm:t>
    </dgm:pt>
    <dgm:pt modelId="{9759CC2E-6A90-43A5-940C-137FA924DBAC}">
      <dgm:prSet custT="1"/>
      <dgm:spPr/>
      <dgm:t>
        <a:bodyPr/>
        <a:lstStyle/>
        <a:p>
          <a:endParaRPr lang="ru-RU" sz="1600" u="sng" dirty="0"/>
        </a:p>
      </dgm:t>
    </dgm:pt>
    <dgm:pt modelId="{632ADCE7-70DE-4035-B116-D56B0B1F55B3}" type="parTrans" cxnId="{8F85F8C7-CB91-47EC-8B13-83D460FFB410}">
      <dgm:prSet/>
      <dgm:spPr/>
      <dgm:t>
        <a:bodyPr/>
        <a:lstStyle/>
        <a:p>
          <a:endParaRPr lang="ru-RU"/>
        </a:p>
      </dgm:t>
    </dgm:pt>
    <dgm:pt modelId="{BC140780-9C0B-47E5-A5AB-0D0090D9525D}" type="sibTrans" cxnId="{8F85F8C7-CB91-47EC-8B13-83D460FFB410}">
      <dgm:prSet/>
      <dgm:spPr/>
      <dgm:t>
        <a:bodyPr/>
        <a:lstStyle/>
        <a:p>
          <a:endParaRPr lang="ru-RU"/>
        </a:p>
      </dgm:t>
    </dgm:pt>
    <dgm:pt modelId="{679F71A6-AF93-4ACD-B69E-CCBAA87699D3}" type="pres">
      <dgm:prSet presAssocID="{AC40E638-CA91-4D32-B9A4-3493EB01D03F}" presName="linear" presStyleCnt="0">
        <dgm:presLayoutVars>
          <dgm:animLvl val="lvl"/>
          <dgm:resizeHandles val="exact"/>
        </dgm:presLayoutVars>
      </dgm:prSet>
      <dgm:spPr/>
      <dgm:t>
        <a:bodyPr/>
        <a:lstStyle/>
        <a:p>
          <a:endParaRPr lang="ru-RU"/>
        </a:p>
      </dgm:t>
    </dgm:pt>
    <dgm:pt modelId="{9FBA17BA-3CC7-4B50-9600-01023E337ED8}" type="pres">
      <dgm:prSet presAssocID="{153D430D-0639-4283-831E-0CE1D86CAD16}" presName="parentText" presStyleLbl="node1" presStyleIdx="0" presStyleCnt="1" custScaleY="106034" custLinFactNeighborX="305" custLinFactNeighborY="-7009">
        <dgm:presLayoutVars>
          <dgm:chMax val="0"/>
          <dgm:bulletEnabled val="1"/>
        </dgm:presLayoutVars>
      </dgm:prSet>
      <dgm:spPr/>
      <dgm:t>
        <a:bodyPr/>
        <a:lstStyle/>
        <a:p>
          <a:endParaRPr lang="ru-RU"/>
        </a:p>
      </dgm:t>
    </dgm:pt>
    <dgm:pt modelId="{ECE595E1-C205-423D-952A-617635B757DD}" type="pres">
      <dgm:prSet presAssocID="{153D430D-0639-4283-831E-0CE1D86CAD16}" presName="childText" presStyleLbl="revTx" presStyleIdx="0" presStyleCnt="1">
        <dgm:presLayoutVars>
          <dgm:bulletEnabled val="1"/>
        </dgm:presLayoutVars>
      </dgm:prSet>
      <dgm:spPr/>
      <dgm:t>
        <a:bodyPr/>
        <a:lstStyle/>
        <a:p>
          <a:endParaRPr lang="ru-RU"/>
        </a:p>
      </dgm:t>
    </dgm:pt>
  </dgm:ptLst>
  <dgm:cxnLst>
    <dgm:cxn modelId="{91F75B63-472F-4469-9071-94B4CF8C9B70}" srcId="{153D430D-0639-4283-831E-0CE1D86CAD16}" destId="{274BAE3E-5A9E-4CAC-BF51-3013E5263F91}" srcOrd="1" destOrd="0" parTransId="{00A2BC50-63D4-4C74-AFC8-8A205394087E}" sibTransId="{59D6045B-63C5-4020-8A32-DF978448CF7D}"/>
    <dgm:cxn modelId="{CEC05647-9432-43E3-8079-A4557C8DC6D8}" type="presOf" srcId="{1A40A981-7AFA-4497-8FEE-7D4369EBBDDF}" destId="{ECE595E1-C205-423D-952A-617635B757DD}" srcOrd="0" destOrd="3" presId="urn:microsoft.com/office/officeart/2005/8/layout/vList2"/>
    <dgm:cxn modelId="{5BAD2420-FFB5-4843-A208-4EF7735D6977}" srcId="{AC40E638-CA91-4D32-B9A4-3493EB01D03F}" destId="{153D430D-0639-4283-831E-0CE1D86CAD16}" srcOrd="0" destOrd="0" parTransId="{B83F94FF-D878-443F-B72D-98038F53189F}" sibTransId="{E526C6F1-0140-47F5-AE80-B543E455E673}"/>
    <dgm:cxn modelId="{739B7FDD-CA06-433A-8731-65DB551A6A1A}" type="presOf" srcId="{9759CC2E-6A90-43A5-940C-137FA924DBAC}" destId="{ECE595E1-C205-423D-952A-617635B757DD}" srcOrd="0" destOrd="6" presId="urn:microsoft.com/office/officeart/2005/8/layout/vList2"/>
    <dgm:cxn modelId="{46739497-2FAC-4E29-AAD2-23275CBDB86E}" type="presOf" srcId="{5AE3D362-31B5-4418-9F4F-000BD5B17097}" destId="{ECE595E1-C205-423D-952A-617635B757DD}" srcOrd="0" destOrd="0" presId="urn:microsoft.com/office/officeart/2005/8/layout/vList2"/>
    <dgm:cxn modelId="{DB62476B-F871-45FE-9D9F-BED40EDF4EDD}" srcId="{153D430D-0639-4283-831E-0CE1D86CAD16}" destId="{AEB6FD02-415F-4D31-943F-74BF39C20900}" srcOrd="2" destOrd="0" parTransId="{A14CA845-1B83-43E3-8664-562505E541A0}" sibTransId="{80BE923C-0EE0-4AEF-AC29-91C484DFE48D}"/>
    <dgm:cxn modelId="{A09B4384-18C4-4A58-9679-91EBE5D3E88F}" type="presOf" srcId="{274BAE3E-5A9E-4CAC-BF51-3013E5263F91}" destId="{ECE595E1-C205-423D-952A-617635B757DD}" srcOrd="0" destOrd="1" presId="urn:microsoft.com/office/officeart/2005/8/layout/vList2"/>
    <dgm:cxn modelId="{FB8CA125-F62E-4C46-9C82-9220B8603B39}" type="presOf" srcId="{AC40E638-CA91-4D32-B9A4-3493EB01D03F}" destId="{679F71A6-AF93-4ACD-B69E-CCBAA87699D3}" srcOrd="0" destOrd="0" presId="urn:microsoft.com/office/officeart/2005/8/layout/vList2"/>
    <dgm:cxn modelId="{02894CD1-EBB5-4EB1-803A-5CCAE7A63633}" type="presOf" srcId="{BA6AADAA-4C90-49C3-8607-CC8B95DA57C4}" destId="{ECE595E1-C205-423D-952A-617635B757DD}" srcOrd="0" destOrd="5" presId="urn:microsoft.com/office/officeart/2005/8/layout/vList2"/>
    <dgm:cxn modelId="{BB21CCFF-490E-470F-89D0-8BA3304C9E21}" type="presOf" srcId="{153D430D-0639-4283-831E-0CE1D86CAD16}" destId="{9FBA17BA-3CC7-4B50-9600-01023E337ED8}" srcOrd="0" destOrd="0" presId="urn:microsoft.com/office/officeart/2005/8/layout/vList2"/>
    <dgm:cxn modelId="{B0768197-4BC4-4808-9DBA-E4C81C91D585}" type="presOf" srcId="{9CA71FC2-B6D3-48A6-832A-17424CDE0045}" destId="{ECE595E1-C205-423D-952A-617635B757DD}" srcOrd="0" destOrd="4" presId="urn:microsoft.com/office/officeart/2005/8/layout/vList2"/>
    <dgm:cxn modelId="{D8ED1628-E75C-47BC-BA22-FA65C4255309}" srcId="{153D430D-0639-4283-831E-0CE1D86CAD16}" destId="{1A40A981-7AFA-4497-8FEE-7D4369EBBDDF}" srcOrd="3" destOrd="0" parTransId="{A2768A98-9C0D-4CD3-A72C-5D5E51011270}" sibTransId="{B2DFC64A-BFB6-4E3C-8CA7-44676370D1AC}"/>
    <dgm:cxn modelId="{36820A09-9CA1-457F-B472-2C1D5B11A03A}" type="presOf" srcId="{AEB6FD02-415F-4D31-943F-74BF39C20900}" destId="{ECE595E1-C205-423D-952A-617635B757DD}" srcOrd="0" destOrd="2" presId="urn:microsoft.com/office/officeart/2005/8/layout/vList2"/>
    <dgm:cxn modelId="{802D0AAA-849A-43F6-892D-6C3BEEF2076D}" srcId="{153D430D-0639-4283-831E-0CE1D86CAD16}" destId="{BA6AADAA-4C90-49C3-8607-CC8B95DA57C4}" srcOrd="5" destOrd="0" parTransId="{3B9B5A5D-6044-404A-A320-B4CCA98F76E7}" sibTransId="{1CB2B31A-8CAF-4C67-A650-F0B5F9969D98}"/>
    <dgm:cxn modelId="{8F85F8C7-CB91-47EC-8B13-83D460FFB410}" srcId="{153D430D-0639-4283-831E-0CE1D86CAD16}" destId="{9759CC2E-6A90-43A5-940C-137FA924DBAC}" srcOrd="6" destOrd="0" parTransId="{632ADCE7-70DE-4035-B116-D56B0B1F55B3}" sibTransId="{BC140780-9C0B-47E5-A5AB-0D0090D9525D}"/>
    <dgm:cxn modelId="{691814B4-DEEE-441E-BBB1-D36D0329B91C}" srcId="{153D430D-0639-4283-831E-0CE1D86CAD16}" destId="{9CA71FC2-B6D3-48A6-832A-17424CDE0045}" srcOrd="4" destOrd="0" parTransId="{C6BA49FE-711A-4D71-9497-5471AC63A9AC}" sibTransId="{02D1F245-EDFE-4639-8662-1A22F462761E}"/>
    <dgm:cxn modelId="{0C63EEAF-0B44-400E-9906-250B263CBD70}" srcId="{153D430D-0639-4283-831E-0CE1D86CAD16}" destId="{5AE3D362-31B5-4418-9F4F-000BD5B17097}" srcOrd="0" destOrd="0" parTransId="{87BE7812-A23A-4D9B-A955-2C2DEECAC6B3}" sibTransId="{602FB748-503E-4ABE-A893-8F69331CBECC}"/>
    <dgm:cxn modelId="{3FCA0B48-5C57-4562-A61D-2FFBAC9E85EC}" type="presParOf" srcId="{679F71A6-AF93-4ACD-B69E-CCBAA87699D3}" destId="{9FBA17BA-3CC7-4B50-9600-01023E337ED8}" srcOrd="0" destOrd="0" presId="urn:microsoft.com/office/officeart/2005/8/layout/vList2"/>
    <dgm:cxn modelId="{C838B276-3F61-4A47-9AA6-30DCA2CF9FD2}" type="presParOf" srcId="{679F71A6-AF93-4ACD-B69E-CCBAA87699D3}" destId="{ECE595E1-C205-423D-952A-617635B757DD}"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40E638-CA91-4D32-B9A4-3493EB01D03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153D430D-0639-4283-831E-0CE1D86CAD16}">
      <dgm:prSet custT="1"/>
      <dgm:spPr/>
      <dgm:t>
        <a:bodyPr/>
        <a:lstStyle/>
        <a:p>
          <a:pPr rtl="0">
            <a:lnSpc>
              <a:spcPct val="100000"/>
            </a:lnSpc>
            <a:spcAft>
              <a:spcPts val="0"/>
            </a:spcAft>
          </a:pPr>
          <a:r>
            <a:rPr lang="ru-RU" sz="2400" dirty="0" smtClean="0"/>
            <a:t>Судебная практика.</a:t>
          </a:r>
        </a:p>
        <a:p>
          <a:pPr rtl="0">
            <a:lnSpc>
              <a:spcPct val="100000"/>
            </a:lnSpc>
            <a:spcAft>
              <a:spcPct val="35000"/>
            </a:spcAft>
          </a:pPr>
          <a:r>
            <a:rPr lang="ru-RU" sz="1800" b="1" dirty="0" smtClean="0"/>
            <a:t>Привлечение к ответственности за неосуществление производственного контроля</a:t>
          </a:r>
        </a:p>
        <a:p>
          <a:pPr rtl="0">
            <a:lnSpc>
              <a:spcPct val="100000"/>
            </a:lnSpc>
            <a:spcAft>
              <a:spcPct val="35000"/>
            </a:spcAft>
          </a:pPr>
          <a:r>
            <a:rPr lang="ru-RU" sz="1800" b="1" dirty="0" smtClean="0"/>
            <a:t>Рассмотрение жалобы об оспаривании отказов в продлении сроков исполнения предписания  </a:t>
          </a:r>
          <a:endParaRPr lang="ru-RU" sz="400" dirty="0"/>
        </a:p>
      </dgm:t>
    </dgm:pt>
    <dgm:pt modelId="{B83F94FF-D878-443F-B72D-98038F53189F}" type="parTrans" cxnId="{5BAD2420-FFB5-4843-A208-4EF7735D6977}">
      <dgm:prSet/>
      <dgm:spPr/>
      <dgm:t>
        <a:bodyPr/>
        <a:lstStyle/>
        <a:p>
          <a:endParaRPr lang="ru-RU"/>
        </a:p>
      </dgm:t>
    </dgm:pt>
    <dgm:pt modelId="{E526C6F1-0140-47F5-AE80-B543E455E673}" type="sibTrans" cxnId="{5BAD2420-FFB5-4843-A208-4EF7735D6977}">
      <dgm:prSet/>
      <dgm:spPr/>
      <dgm:t>
        <a:bodyPr/>
        <a:lstStyle/>
        <a:p>
          <a:endParaRPr lang="ru-RU"/>
        </a:p>
      </dgm:t>
    </dgm:pt>
    <dgm:pt modelId="{FA697C21-4D83-4482-B8A6-2F342EAAB28D}">
      <dgm:prSet custT="1"/>
      <dgm:spPr/>
      <dgm:t>
        <a:bodyPr/>
        <a:lstStyle/>
        <a:p>
          <a:pPr marL="171450" indent="0" algn="l" rtl="0">
            <a:spcAft>
              <a:spcPts val="0"/>
            </a:spcAft>
          </a:pPr>
          <a:r>
            <a:rPr lang="ru-RU" sz="1800" dirty="0" smtClean="0"/>
            <a:t>При рассмотрении дел об административных правонарушениях по статье 9.1 КоАП РФ, связанных с неосуществлением производственного контроля за соблюдением требований промышленной безопасности на опасном производственном объекте, в отношении субъектов малого и среднего предпринимательства, арбитражные суды выносят решения о невозможности замены наказания в виде административного штрафа на предупреждение, в связи с тем, что правонарушение носит публично-правовой характер и несёт угрозу причинения значительного вреда в результате аварии или инцидента на опасном объекте, непосредственно затрагивает интересы неограниченного круга лиц, и, в свою очередь, исключает наличие обстоятельств, предусмотренных частью 2 статьи 3.4 КоАП РФ. (первая инстанция, апелляционная инстанция).</a:t>
          </a:r>
          <a:endParaRPr lang="ru-RU" sz="1000" dirty="0"/>
        </a:p>
      </dgm:t>
    </dgm:pt>
    <dgm:pt modelId="{82FEC583-D310-454A-B0FB-CE1E7E1E4875}" type="parTrans" cxnId="{1464B023-BB93-4B8C-A13D-AE7C53E68DB5}">
      <dgm:prSet/>
      <dgm:spPr/>
      <dgm:t>
        <a:bodyPr/>
        <a:lstStyle/>
        <a:p>
          <a:endParaRPr lang="ru-RU"/>
        </a:p>
      </dgm:t>
    </dgm:pt>
    <dgm:pt modelId="{EC5B95EF-1173-4841-B072-4688E558F5C2}" type="sibTrans" cxnId="{1464B023-BB93-4B8C-A13D-AE7C53E68DB5}">
      <dgm:prSet/>
      <dgm:spPr/>
      <dgm:t>
        <a:bodyPr/>
        <a:lstStyle/>
        <a:p>
          <a:endParaRPr lang="ru-RU"/>
        </a:p>
      </dgm:t>
    </dgm:pt>
    <dgm:pt modelId="{5AE3D362-31B5-4418-9F4F-000BD5B17097}">
      <dgm:prSet custT="1"/>
      <dgm:spPr/>
      <dgm:t>
        <a:bodyPr/>
        <a:lstStyle/>
        <a:p>
          <a:pPr marL="0" indent="533400" algn="ctr" rtl="0">
            <a:spcAft>
              <a:spcPts val="0"/>
            </a:spcAft>
          </a:pPr>
          <a:r>
            <a:rPr lang="ru-RU" sz="1600" b="1" dirty="0" smtClean="0"/>
            <a:t>Организация привлечена к ответственности за неосуществлением производственного контроля за соблюдением требований промышленной безопасности на опасном производственном объекте</a:t>
          </a:r>
          <a:r>
            <a:rPr lang="ru-RU" sz="1800" b="1" dirty="0" smtClean="0"/>
            <a:t>.</a:t>
          </a:r>
          <a:r>
            <a:rPr lang="ru-RU" sz="1800" b="1" u="sng" dirty="0" smtClean="0"/>
            <a:t> </a:t>
          </a:r>
          <a:endParaRPr lang="ru-RU" sz="1800" b="1" u="sng" dirty="0"/>
        </a:p>
      </dgm:t>
    </dgm:pt>
    <dgm:pt modelId="{602FB748-503E-4ABE-A893-8F69331CBECC}" type="sibTrans" cxnId="{0C63EEAF-0B44-400E-9906-250B263CBD70}">
      <dgm:prSet/>
      <dgm:spPr/>
      <dgm:t>
        <a:bodyPr/>
        <a:lstStyle/>
        <a:p>
          <a:endParaRPr lang="ru-RU"/>
        </a:p>
      </dgm:t>
    </dgm:pt>
    <dgm:pt modelId="{87BE7812-A23A-4D9B-A955-2C2DEECAC6B3}" type="parTrans" cxnId="{0C63EEAF-0B44-400E-9906-250B263CBD70}">
      <dgm:prSet/>
      <dgm:spPr/>
      <dgm:t>
        <a:bodyPr/>
        <a:lstStyle/>
        <a:p>
          <a:endParaRPr lang="ru-RU"/>
        </a:p>
      </dgm:t>
    </dgm:pt>
    <dgm:pt modelId="{65F04C5C-0785-42F5-A6A5-F3B5369BA3B3}">
      <dgm:prSet custT="1"/>
      <dgm:spPr/>
      <dgm:t>
        <a:bodyPr/>
        <a:lstStyle/>
        <a:p>
          <a:pPr marL="171450" indent="0" algn="l">
            <a:spcAft>
              <a:spcPct val="20000"/>
            </a:spcAft>
          </a:pPr>
          <a:r>
            <a:rPr lang="ru-RU" sz="1800" dirty="0" smtClean="0"/>
            <a:t>Арбитражный суд при рассмотрении жалобы об оспаривании отказов в продлении сроков исполнения предписания, отказывая в удовлетворении требований заявителя, установил частичное выполнение предписания, а также то, что ранее юридическому лицу было выдано предписание с аналогичными требованиями, в связи с чем не усмотрел для заявителя целесообразности и необходимости в продлении сроков предписаний. Суд также пришел к выводу о том, что само по себе признание недействительными оспариваемых отказов Ростехнадзора не приведет к восстановлению прав и законных интересов заявителя, которые он считает нарушенными.</a:t>
          </a:r>
          <a:endParaRPr lang="ru-RU" sz="1800" dirty="0"/>
        </a:p>
      </dgm:t>
    </dgm:pt>
    <dgm:pt modelId="{62332FBF-7856-48BE-A1F9-5DD8089F6078}" type="parTrans" cxnId="{427EE1AE-25E7-4F96-BF6D-C56E3310D54B}">
      <dgm:prSet/>
      <dgm:spPr/>
      <dgm:t>
        <a:bodyPr/>
        <a:lstStyle/>
        <a:p>
          <a:endParaRPr lang="ru-RU"/>
        </a:p>
      </dgm:t>
    </dgm:pt>
    <dgm:pt modelId="{7B0D5D63-6859-4BFE-B6B6-47AC8B2526BE}" type="sibTrans" cxnId="{427EE1AE-25E7-4F96-BF6D-C56E3310D54B}">
      <dgm:prSet/>
      <dgm:spPr/>
      <dgm:t>
        <a:bodyPr/>
        <a:lstStyle/>
        <a:p>
          <a:endParaRPr lang="ru-RU"/>
        </a:p>
      </dgm:t>
    </dgm:pt>
    <dgm:pt modelId="{30E87D8E-C7F5-4C30-ABF0-970B06E0E093}">
      <dgm:prSet custT="1"/>
      <dgm:spPr/>
      <dgm:t>
        <a:bodyPr/>
        <a:lstStyle/>
        <a:p>
          <a:pPr marL="171450" indent="0" algn="ctr" rtl="0">
            <a:spcAft>
              <a:spcPts val="0"/>
            </a:spcAft>
          </a:pPr>
          <a:r>
            <a:rPr lang="ru-RU" sz="1600" b="1" dirty="0" smtClean="0"/>
            <a:t>Рассмотрение жалобы об оспаривании отказов в продлении сроков исполнения предписания</a:t>
          </a:r>
          <a:endParaRPr lang="ru-RU" sz="1600" b="1" dirty="0"/>
        </a:p>
      </dgm:t>
    </dgm:pt>
    <dgm:pt modelId="{33564109-40E1-48B2-A010-8BB4285B0B4B}" type="parTrans" cxnId="{03E42C13-A66C-4FFC-A594-E209F1F6E28D}">
      <dgm:prSet/>
      <dgm:spPr/>
      <dgm:t>
        <a:bodyPr/>
        <a:lstStyle/>
        <a:p>
          <a:endParaRPr lang="ru-RU"/>
        </a:p>
      </dgm:t>
    </dgm:pt>
    <dgm:pt modelId="{9D0333B4-05C0-4FC0-9B6B-172463DFFF62}" type="sibTrans" cxnId="{03E42C13-A66C-4FFC-A594-E209F1F6E28D}">
      <dgm:prSet/>
      <dgm:spPr/>
      <dgm:t>
        <a:bodyPr/>
        <a:lstStyle/>
        <a:p>
          <a:endParaRPr lang="ru-RU"/>
        </a:p>
      </dgm:t>
    </dgm:pt>
    <dgm:pt modelId="{679F71A6-AF93-4ACD-B69E-CCBAA87699D3}" type="pres">
      <dgm:prSet presAssocID="{AC40E638-CA91-4D32-B9A4-3493EB01D03F}" presName="linear" presStyleCnt="0">
        <dgm:presLayoutVars>
          <dgm:animLvl val="lvl"/>
          <dgm:resizeHandles val="exact"/>
        </dgm:presLayoutVars>
      </dgm:prSet>
      <dgm:spPr/>
      <dgm:t>
        <a:bodyPr/>
        <a:lstStyle/>
        <a:p>
          <a:endParaRPr lang="ru-RU"/>
        </a:p>
      </dgm:t>
    </dgm:pt>
    <dgm:pt modelId="{9FBA17BA-3CC7-4B50-9600-01023E337ED8}" type="pres">
      <dgm:prSet presAssocID="{153D430D-0639-4283-831E-0CE1D86CAD16}" presName="parentText" presStyleLbl="node1" presStyleIdx="0" presStyleCnt="1" custScaleX="106410" custScaleY="364143" custLinFactNeighborX="2538" custLinFactNeighborY="-551">
        <dgm:presLayoutVars>
          <dgm:chMax val="0"/>
          <dgm:bulletEnabled val="1"/>
        </dgm:presLayoutVars>
      </dgm:prSet>
      <dgm:spPr/>
      <dgm:t>
        <a:bodyPr/>
        <a:lstStyle/>
        <a:p>
          <a:endParaRPr lang="ru-RU"/>
        </a:p>
      </dgm:t>
    </dgm:pt>
    <dgm:pt modelId="{ECE595E1-C205-423D-952A-617635B757DD}" type="pres">
      <dgm:prSet presAssocID="{153D430D-0639-4283-831E-0CE1D86CAD16}" presName="childText" presStyleLbl="revTx" presStyleIdx="0" presStyleCnt="1" custScaleY="1927304">
        <dgm:presLayoutVars>
          <dgm:bulletEnabled val="1"/>
        </dgm:presLayoutVars>
      </dgm:prSet>
      <dgm:spPr/>
      <dgm:t>
        <a:bodyPr/>
        <a:lstStyle/>
        <a:p>
          <a:endParaRPr lang="ru-RU"/>
        </a:p>
      </dgm:t>
    </dgm:pt>
  </dgm:ptLst>
  <dgm:cxnLst>
    <dgm:cxn modelId="{DD773045-8987-4F1E-82A4-5D9AAB3CAA3B}" type="presOf" srcId="{AC40E638-CA91-4D32-B9A4-3493EB01D03F}" destId="{679F71A6-AF93-4ACD-B69E-CCBAA87699D3}" srcOrd="0" destOrd="0" presId="urn:microsoft.com/office/officeart/2005/8/layout/vList2"/>
    <dgm:cxn modelId="{77BBE9AF-CB40-4C2F-B898-F0D7B919D7C7}" type="presOf" srcId="{30E87D8E-C7F5-4C30-ABF0-970B06E0E093}" destId="{ECE595E1-C205-423D-952A-617635B757DD}" srcOrd="0" destOrd="2" presId="urn:microsoft.com/office/officeart/2005/8/layout/vList2"/>
    <dgm:cxn modelId="{427EE1AE-25E7-4F96-BF6D-C56E3310D54B}" srcId="{153D430D-0639-4283-831E-0CE1D86CAD16}" destId="{65F04C5C-0785-42F5-A6A5-F3B5369BA3B3}" srcOrd="3" destOrd="0" parTransId="{62332FBF-7856-48BE-A1F9-5DD8089F6078}" sibTransId="{7B0D5D63-6859-4BFE-B6B6-47AC8B2526BE}"/>
    <dgm:cxn modelId="{31945704-BB8D-451D-B722-906F2C007B58}" type="presOf" srcId="{5AE3D362-31B5-4418-9F4F-000BD5B17097}" destId="{ECE595E1-C205-423D-952A-617635B757DD}" srcOrd="0" destOrd="0" presId="urn:microsoft.com/office/officeart/2005/8/layout/vList2"/>
    <dgm:cxn modelId="{E293719E-217A-4D2D-988C-0ACB6DB14B43}" type="presOf" srcId="{153D430D-0639-4283-831E-0CE1D86CAD16}" destId="{9FBA17BA-3CC7-4B50-9600-01023E337ED8}" srcOrd="0" destOrd="0" presId="urn:microsoft.com/office/officeart/2005/8/layout/vList2"/>
    <dgm:cxn modelId="{0C63EEAF-0B44-400E-9906-250B263CBD70}" srcId="{153D430D-0639-4283-831E-0CE1D86CAD16}" destId="{5AE3D362-31B5-4418-9F4F-000BD5B17097}" srcOrd="0" destOrd="0" parTransId="{87BE7812-A23A-4D9B-A955-2C2DEECAC6B3}" sibTransId="{602FB748-503E-4ABE-A893-8F69331CBECC}"/>
    <dgm:cxn modelId="{03E42C13-A66C-4FFC-A594-E209F1F6E28D}" srcId="{153D430D-0639-4283-831E-0CE1D86CAD16}" destId="{30E87D8E-C7F5-4C30-ABF0-970B06E0E093}" srcOrd="2" destOrd="0" parTransId="{33564109-40E1-48B2-A010-8BB4285B0B4B}" sibTransId="{9D0333B4-05C0-4FC0-9B6B-172463DFFF62}"/>
    <dgm:cxn modelId="{5BAD2420-FFB5-4843-A208-4EF7735D6977}" srcId="{AC40E638-CA91-4D32-B9A4-3493EB01D03F}" destId="{153D430D-0639-4283-831E-0CE1D86CAD16}" srcOrd="0" destOrd="0" parTransId="{B83F94FF-D878-443F-B72D-98038F53189F}" sibTransId="{E526C6F1-0140-47F5-AE80-B543E455E673}"/>
    <dgm:cxn modelId="{9E35A99A-E9CC-4610-8270-3DC22BD6D9E1}" type="presOf" srcId="{65F04C5C-0785-42F5-A6A5-F3B5369BA3B3}" destId="{ECE595E1-C205-423D-952A-617635B757DD}" srcOrd="0" destOrd="3" presId="urn:microsoft.com/office/officeart/2005/8/layout/vList2"/>
    <dgm:cxn modelId="{1464B023-BB93-4B8C-A13D-AE7C53E68DB5}" srcId="{153D430D-0639-4283-831E-0CE1D86CAD16}" destId="{FA697C21-4D83-4482-B8A6-2F342EAAB28D}" srcOrd="1" destOrd="0" parTransId="{82FEC583-D310-454A-B0FB-CE1E7E1E4875}" sibTransId="{EC5B95EF-1173-4841-B072-4688E558F5C2}"/>
    <dgm:cxn modelId="{69F5DFFE-17E9-45DF-A0A3-356A27CD305E}" type="presOf" srcId="{FA697C21-4D83-4482-B8A6-2F342EAAB28D}" destId="{ECE595E1-C205-423D-952A-617635B757DD}" srcOrd="0" destOrd="1" presId="urn:microsoft.com/office/officeart/2005/8/layout/vList2"/>
    <dgm:cxn modelId="{79254A1B-BE89-48E1-ACFE-E099D5D313B3}" type="presParOf" srcId="{679F71A6-AF93-4ACD-B69E-CCBAA87699D3}" destId="{9FBA17BA-3CC7-4B50-9600-01023E337ED8}" srcOrd="0" destOrd="0" presId="urn:microsoft.com/office/officeart/2005/8/layout/vList2"/>
    <dgm:cxn modelId="{D11274FD-D7F6-4F39-936F-DD3CFD01B314}" type="presParOf" srcId="{679F71A6-AF93-4ACD-B69E-CCBAA87699D3}" destId="{ECE595E1-C205-423D-952A-617635B757DD}"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40E638-CA91-4D32-B9A4-3493EB01D03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153D430D-0639-4283-831E-0CE1D86CAD16}">
      <dgm:prSet custT="1"/>
      <dgm:spPr/>
      <dgm:t>
        <a:bodyPr/>
        <a:lstStyle/>
        <a:p>
          <a:pPr rtl="0">
            <a:spcAft>
              <a:spcPts val="0"/>
            </a:spcAft>
          </a:pPr>
          <a:r>
            <a:rPr lang="ru-RU" sz="2400" dirty="0" smtClean="0"/>
            <a:t>Судебная практика.</a:t>
          </a:r>
        </a:p>
        <a:p>
          <a:pPr rtl="0">
            <a:spcAft>
              <a:spcPct val="35000"/>
            </a:spcAft>
          </a:pPr>
          <a:r>
            <a:rPr lang="ru-RU" sz="1800" dirty="0" smtClean="0"/>
            <a:t>По результатам осуществления деятельности, направленной на предупреждение, выявление и пресечение нарушений лицами, осуществляющими деятельность в области промышленной безопасности, АО «</a:t>
          </a:r>
          <a:r>
            <a:rPr lang="ru-RU" sz="1800" dirty="0" err="1" smtClean="0"/>
            <a:t>Сургутское</a:t>
          </a:r>
          <a:r>
            <a:rPr lang="ru-RU" sz="1800" dirty="0" smtClean="0"/>
            <a:t> судоремонтное предприятие» привлечено к административной ответственности по части 1 статьи 9.1 КоАП РФ.</a:t>
          </a:r>
          <a:endParaRPr lang="ru-RU" sz="1200" dirty="0"/>
        </a:p>
      </dgm:t>
    </dgm:pt>
    <dgm:pt modelId="{B83F94FF-D878-443F-B72D-98038F53189F}" type="parTrans" cxnId="{5BAD2420-FFB5-4843-A208-4EF7735D6977}">
      <dgm:prSet/>
      <dgm:spPr/>
      <dgm:t>
        <a:bodyPr/>
        <a:lstStyle/>
        <a:p>
          <a:endParaRPr lang="ru-RU"/>
        </a:p>
      </dgm:t>
    </dgm:pt>
    <dgm:pt modelId="{E526C6F1-0140-47F5-AE80-B543E455E673}" type="sibTrans" cxnId="{5BAD2420-FFB5-4843-A208-4EF7735D6977}">
      <dgm:prSet/>
      <dgm:spPr/>
      <dgm:t>
        <a:bodyPr/>
        <a:lstStyle/>
        <a:p>
          <a:endParaRPr lang="ru-RU"/>
        </a:p>
      </dgm:t>
    </dgm:pt>
    <dgm:pt modelId="{5AE3D362-31B5-4418-9F4F-000BD5B17097}">
      <dgm:prSet custT="1"/>
      <dgm:spPr/>
      <dgm:t>
        <a:bodyPr/>
        <a:lstStyle/>
        <a:p>
          <a:pPr rtl="0">
            <a:spcAft>
              <a:spcPts val="0"/>
            </a:spcAft>
          </a:pPr>
          <a:r>
            <a:rPr lang="ru-RU" sz="1700" dirty="0" smtClean="0"/>
            <a:t>Заявитель, не оспаривая факт правонарушения, просил Арбитражный суд ХМАО-Югры либо признать совершенное правонарушение малозначительным, либо снизить размер штрафа ниже низшего предела, указав на несоразмерность размера санкции.</a:t>
          </a:r>
          <a:endParaRPr lang="ru-RU" sz="1700" u="sng" dirty="0"/>
        </a:p>
      </dgm:t>
    </dgm:pt>
    <dgm:pt modelId="{602FB748-503E-4ABE-A893-8F69331CBECC}" type="sibTrans" cxnId="{0C63EEAF-0B44-400E-9906-250B263CBD70}">
      <dgm:prSet/>
      <dgm:spPr/>
      <dgm:t>
        <a:bodyPr/>
        <a:lstStyle/>
        <a:p>
          <a:endParaRPr lang="ru-RU"/>
        </a:p>
      </dgm:t>
    </dgm:pt>
    <dgm:pt modelId="{87BE7812-A23A-4D9B-A955-2C2DEECAC6B3}" type="parTrans" cxnId="{0C63EEAF-0B44-400E-9906-250B263CBD70}">
      <dgm:prSet/>
      <dgm:spPr/>
      <dgm:t>
        <a:bodyPr/>
        <a:lstStyle/>
        <a:p>
          <a:endParaRPr lang="ru-RU"/>
        </a:p>
      </dgm:t>
    </dgm:pt>
    <dgm:pt modelId="{74272A33-B880-434A-B119-DBEEF6061093}">
      <dgm:prSet custT="1"/>
      <dgm:spPr/>
      <dgm:t>
        <a:bodyPr/>
        <a:lstStyle/>
        <a:p>
          <a:pPr rtl="0">
            <a:spcAft>
              <a:spcPts val="0"/>
            </a:spcAft>
          </a:pPr>
          <a:r>
            <a:rPr lang="ru-RU" sz="1700" dirty="0" smtClean="0"/>
            <a:t>Арбитражный суд Ханты-Мансийского автономного округа – Югры отменяя вынесенное Управлением постановление.</a:t>
          </a:r>
          <a:endParaRPr lang="ru-RU" sz="1700" u="sng" dirty="0"/>
        </a:p>
      </dgm:t>
    </dgm:pt>
    <dgm:pt modelId="{57B48D9E-7729-43CF-BA67-1530F11E4559}" type="parTrans" cxnId="{0D687206-4054-4C80-95B5-5983051C9116}">
      <dgm:prSet/>
      <dgm:spPr/>
      <dgm:t>
        <a:bodyPr/>
        <a:lstStyle/>
        <a:p>
          <a:endParaRPr lang="ru-RU"/>
        </a:p>
      </dgm:t>
    </dgm:pt>
    <dgm:pt modelId="{9E7D3DB8-358F-4C1E-A215-0F40B0FB7682}" type="sibTrans" cxnId="{0D687206-4054-4C80-95B5-5983051C9116}">
      <dgm:prSet/>
      <dgm:spPr/>
      <dgm:t>
        <a:bodyPr/>
        <a:lstStyle/>
        <a:p>
          <a:endParaRPr lang="ru-RU"/>
        </a:p>
      </dgm:t>
    </dgm:pt>
    <dgm:pt modelId="{438F8E73-0525-4F91-A589-BFED11ACAD81}">
      <dgm:prSet custT="1"/>
      <dgm:spPr/>
      <dgm:t>
        <a:bodyPr/>
        <a:lstStyle/>
        <a:p>
          <a:pPr rtl="0">
            <a:spcAft>
              <a:spcPts val="0"/>
            </a:spcAft>
          </a:pPr>
          <a:endParaRPr lang="ru-RU" sz="1600" u="sng" dirty="0"/>
        </a:p>
      </dgm:t>
    </dgm:pt>
    <dgm:pt modelId="{8ADE9D42-F23A-46D9-BD00-C921C994955C}" type="parTrans" cxnId="{A6208536-A2F7-4D94-8EF6-A7B2A4F8962C}">
      <dgm:prSet/>
      <dgm:spPr/>
      <dgm:t>
        <a:bodyPr/>
        <a:lstStyle/>
        <a:p>
          <a:endParaRPr lang="ru-RU"/>
        </a:p>
      </dgm:t>
    </dgm:pt>
    <dgm:pt modelId="{ECF93F16-C194-405F-8B1E-3E2E2BC28954}" type="sibTrans" cxnId="{A6208536-A2F7-4D94-8EF6-A7B2A4F8962C}">
      <dgm:prSet/>
      <dgm:spPr/>
      <dgm:t>
        <a:bodyPr/>
        <a:lstStyle/>
        <a:p>
          <a:endParaRPr lang="ru-RU"/>
        </a:p>
      </dgm:t>
    </dgm:pt>
    <dgm:pt modelId="{874E649D-A0E1-4654-9D40-E659AB30A33F}">
      <dgm:prSet custT="1"/>
      <dgm:spPr/>
      <dgm:t>
        <a:bodyPr/>
        <a:lstStyle/>
        <a:p>
          <a:pPr rtl="0">
            <a:spcAft>
              <a:spcPts val="0"/>
            </a:spcAft>
          </a:pPr>
          <a:r>
            <a:rPr lang="ru-RU" sz="1700" dirty="0" smtClean="0"/>
            <a:t>Восьмой арбитражный апелляционной суд, рассмотрев 14.01.2022 жалобу Управления, решение Арбитражного суда ХМАО–Югры изменил, оставив постановление Управления в силе.</a:t>
          </a:r>
          <a:endParaRPr lang="ru-RU" sz="1700" u="sng" dirty="0"/>
        </a:p>
      </dgm:t>
    </dgm:pt>
    <dgm:pt modelId="{DC66D097-7CA4-4C05-AC6D-1F1321F6FD80}" type="parTrans" cxnId="{0257AB56-800D-484B-9E53-AD8D66213272}">
      <dgm:prSet/>
      <dgm:spPr/>
      <dgm:t>
        <a:bodyPr/>
        <a:lstStyle/>
        <a:p>
          <a:endParaRPr lang="ru-RU"/>
        </a:p>
      </dgm:t>
    </dgm:pt>
    <dgm:pt modelId="{DAA29549-20E2-49A6-944D-4FF2DF37B307}" type="sibTrans" cxnId="{0257AB56-800D-484B-9E53-AD8D66213272}">
      <dgm:prSet/>
      <dgm:spPr/>
      <dgm:t>
        <a:bodyPr/>
        <a:lstStyle/>
        <a:p>
          <a:endParaRPr lang="ru-RU"/>
        </a:p>
      </dgm:t>
    </dgm:pt>
    <dgm:pt modelId="{9B23EACE-3907-4CD9-9C97-FFAF21DD9C49}">
      <dgm:prSet custT="1"/>
      <dgm:spPr/>
      <dgm:t>
        <a:bodyPr/>
        <a:lstStyle/>
        <a:p>
          <a:pPr rtl="0">
            <a:spcAft>
              <a:spcPts val="0"/>
            </a:spcAft>
          </a:pPr>
          <a:r>
            <a:rPr lang="ru-RU" sz="1700" dirty="0" smtClean="0"/>
            <a:t>Изменяя решение суда первой инстанции Восьмой арбитражный апелляционной суд указал, что вменяемые Обществу правонарушения не могут быть признаны малозначительными, поскольку совершены в сфере обеспечения производственной безопасности и напрямую представляют угрозу жизни и здоровью людей.</a:t>
          </a:r>
          <a:endParaRPr lang="ru-RU" sz="1700" u="sng" dirty="0"/>
        </a:p>
      </dgm:t>
    </dgm:pt>
    <dgm:pt modelId="{A1A8E9FD-C135-4E3A-9956-1F7D00C73F06}" type="parTrans" cxnId="{7C052CA4-915D-4371-A567-869AD7E29771}">
      <dgm:prSet/>
      <dgm:spPr/>
      <dgm:t>
        <a:bodyPr/>
        <a:lstStyle/>
        <a:p>
          <a:endParaRPr lang="ru-RU"/>
        </a:p>
      </dgm:t>
    </dgm:pt>
    <dgm:pt modelId="{A1E638F4-B87B-4640-BFB4-E6F01D4FE5DA}" type="sibTrans" cxnId="{7C052CA4-915D-4371-A567-869AD7E29771}">
      <dgm:prSet/>
      <dgm:spPr/>
      <dgm:t>
        <a:bodyPr/>
        <a:lstStyle/>
        <a:p>
          <a:endParaRPr lang="ru-RU"/>
        </a:p>
      </dgm:t>
    </dgm:pt>
    <dgm:pt modelId="{5FBB5500-8A5C-4155-9F0D-853696D0D85A}">
      <dgm:prSet custT="1"/>
      <dgm:spPr/>
      <dgm:t>
        <a:bodyPr/>
        <a:lstStyle/>
        <a:p>
          <a:pPr rtl="0">
            <a:spcAft>
              <a:spcPts val="0"/>
            </a:spcAft>
          </a:pPr>
          <a:r>
            <a:rPr lang="ru-RU" sz="1700" dirty="0" smtClean="0"/>
            <a:t>Кроме того, в соответствии с правовой позицией Конституционного Суда Российской Федерации, изложенной в Постановлении от 25.02.2014 № 4-П, что касается обстоятельств, не имеющих непосредственного значения для оценки самого административного правонарушения, а характеризующих особенности материального (экономического) статуса привлекаемого к ответственности юридического лица либо его </a:t>
          </a:r>
          <a:r>
            <a:rPr lang="ru-RU" sz="1700" dirty="0" err="1" smtClean="0"/>
            <a:t>постделиктное</a:t>
          </a:r>
          <a:r>
            <a:rPr lang="ru-RU" sz="1700" dirty="0" smtClean="0"/>
            <a:t> поведение, в том числе добровольное устранение негативных последствий административного правонарушения, то они, как таковые, не могут служить основанием для признания административного правонарушения малозначительным. (Постановление Восьмого арбитражного апелляционного суда от 14.01.2022 по делу № А75-12549/2021).</a:t>
          </a:r>
          <a:endParaRPr lang="ru-RU" sz="1700" u="sng" dirty="0"/>
        </a:p>
      </dgm:t>
    </dgm:pt>
    <dgm:pt modelId="{91D78804-2F31-4D78-9A95-34695D247407}" type="parTrans" cxnId="{615DE4F9-97AF-424F-A37C-916DACAB6F67}">
      <dgm:prSet/>
      <dgm:spPr/>
      <dgm:t>
        <a:bodyPr/>
        <a:lstStyle/>
        <a:p>
          <a:endParaRPr lang="ru-RU"/>
        </a:p>
      </dgm:t>
    </dgm:pt>
    <dgm:pt modelId="{D1448A64-A22C-4520-BD5B-1246B75D1749}" type="sibTrans" cxnId="{615DE4F9-97AF-424F-A37C-916DACAB6F67}">
      <dgm:prSet/>
      <dgm:spPr/>
      <dgm:t>
        <a:bodyPr/>
        <a:lstStyle/>
        <a:p>
          <a:endParaRPr lang="ru-RU"/>
        </a:p>
      </dgm:t>
    </dgm:pt>
    <dgm:pt modelId="{679F71A6-AF93-4ACD-B69E-CCBAA87699D3}" type="pres">
      <dgm:prSet presAssocID="{AC40E638-CA91-4D32-B9A4-3493EB01D03F}" presName="linear" presStyleCnt="0">
        <dgm:presLayoutVars>
          <dgm:animLvl val="lvl"/>
          <dgm:resizeHandles val="exact"/>
        </dgm:presLayoutVars>
      </dgm:prSet>
      <dgm:spPr/>
      <dgm:t>
        <a:bodyPr/>
        <a:lstStyle/>
        <a:p>
          <a:endParaRPr lang="ru-RU"/>
        </a:p>
      </dgm:t>
    </dgm:pt>
    <dgm:pt modelId="{9FBA17BA-3CC7-4B50-9600-01023E337ED8}" type="pres">
      <dgm:prSet presAssocID="{153D430D-0639-4283-831E-0CE1D86CAD16}" presName="parentText" presStyleLbl="node1" presStyleIdx="0" presStyleCnt="1" custScaleY="127099" custLinFactNeighborX="-27" custLinFactNeighborY="-4035">
        <dgm:presLayoutVars>
          <dgm:chMax val="0"/>
          <dgm:bulletEnabled val="1"/>
        </dgm:presLayoutVars>
      </dgm:prSet>
      <dgm:spPr/>
      <dgm:t>
        <a:bodyPr/>
        <a:lstStyle/>
        <a:p>
          <a:endParaRPr lang="ru-RU"/>
        </a:p>
      </dgm:t>
    </dgm:pt>
    <dgm:pt modelId="{ECE595E1-C205-423D-952A-617635B757DD}" type="pres">
      <dgm:prSet presAssocID="{153D430D-0639-4283-831E-0CE1D86CAD16}" presName="childText" presStyleLbl="revTx" presStyleIdx="0" presStyleCnt="1" custScaleY="2000000">
        <dgm:presLayoutVars>
          <dgm:bulletEnabled val="1"/>
        </dgm:presLayoutVars>
      </dgm:prSet>
      <dgm:spPr/>
      <dgm:t>
        <a:bodyPr/>
        <a:lstStyle/>
        <a:p>
          <a:endParaRPr lang="ru-RU"/>
        </a:p>
      </dgm:t>
    </dgm:pt>
  </dgm:ptLst>
  <dgm:cxnLst>
    <dgm:cxn modelId="{F937F499-850E-4F98-81EB-BA9977F6FEF9}" type="presOf" srcId="{74272A33-B880-434A-B119-DBEEF6061093}" destId="{ECE595E1-C205-423D-952A-617635B757DD}" srcOrd="0" destOrd="1" presId="urn:microsoft.com/office/officeart/2005/8/layout/vList2"/>
    <dgm:cxn modelId="{0D687206-4054-4C80-95B5-5983051C9116}" srcId="{153D430D-0639-4283-831E-0CE1D86CAD16}" destId="{74272A33-B880-434A-B119-DBEEF6061093}" srcOrd="1" destOrd="0" parTransId="{57B48D9E-7729-43CF-BA67-1530F11E4559}" sibTransId="{9E7D3DB8-358F-4C1E-A215-0F40B0FB7682}"/>
    <dgm:cxn modelId="{A6208536-A2F7-4D94-8EF6-A7B2A4F8962C}" srcId="{153D430D-0639-4283-831E-0CE1D86CAD16}" destId="{438F8E73-0525-4F91-A589-BFED11ACAD81}" srcOrd="5" destOrd="0" parTransId="{8ADE9D42-F23A-46D9-BD00-C921C994955C}" sibTransId="{ECF93F16-C194-405F-8B1E-3E2E2BC28954}"/>
    <dgm:cxn modelId="{7C052CA4-915D-4371-A567-869AD7E29771}" srcId="{153D430D-0639-4283-831E-0CE1D86CAD16}" destId="{9B23EACE-3907-4CD9-9C97-FFAF21DD9C49}" srcOrd="3" destOrd="0" parTransId="{A1A8E9FD-C135-4E3A-9956-1F7D00C73F06}" sibTransId="{A1E638F4-B87B-4640-BFB4-E6F01D4FE5DA}"/>
    <dgm:cxn modelId="{5BAD2420-FFB5-4843-A208-4EF7735D6977}" srcId="{AC40E638-CA91-4D32-B9A4-3493EB01D03F}" destId="{153D430D-0639-4283-831E-0CE1D86CAD16}" srcOrd="0" destOrd="0" parTransId="{B83F94FF-D878-443F-B72D-98038F53189F}" sibTransId="{E526C6F1-0140-47F5-AE80-B543E455E673}"/>
    <dgm:cxn modelId="{D511EE94-197A-4979-A173-8CA56BE22551}" type="presOf" srcId="{5AE3D362-31B5-4418-9F4F-000BD5B17097}" destId="{ECE595E1-C205-423D-952A-617635B757DD}" srcOrd="0" destOrd="0" presId="urn:microsoft.com/office/officeart/2005/8/layout/vList2"/>
    <dgm:cxn modelId="{90A6251B-6ECF-4C99-B24B-4B75E54AD6C8}" type="presOf" srcId="{874E649D-A0E1-4654-9D40-E659AB30A33F}" destId="{ECE595E1-C205-423D-952A-617635B757DD}" srcOrd="0" destOrd="2" presId="urn:microsoft.com/office/officeart/2005/8/layout/vList2"/>
    <dgm:cxn modelId="{C65E6A73-15B2-4AF5-A2D3-0AEBF4CEED5C}" type="presOf" srcId="{438F8E73-0525-4F91-A589-BFED11ACAD81}" destId="{ECE595E1-C205-423D-952A-617635B757DD}" srcOrd="0" destOrd="5" presId="urn:microsoft.com/office/officeart/2005/8/layout/vList2"/>
    <dgm:cxn modelId="{29734958-5F5E-4E91-B8C8-ECCD0FDA0CA6}" type="presOf" srcId="{5FBB5500-8A5C-4155-9F0D-853696D0D85A}" destId="{ECE595E1-C205-423D-952A-617635B757DD}" srcOrd="0" destOrd="4" presId="urn:microsoft.com/office/officeart/2005/8/layout/vList2"/>
    <dgm:cxn modelId="{0257AB56-800D-484B-9E53-AD8D66213272}" srcId="{153D430D-0639-4283-831E-0CE1D86CAD16}" destId="{874E649D-A0E1-4654-9D40-E659AB30A33F}" srcOrd="2" destOrd="0" parTransId="{DC66D097-7CA4-4C05-AC6D-1F1321F6FD80}" sibTransId="{DAA29549-20E2-49A6-944D-4FF2DF37B307}"/>
    <dgm:cxn modelId="{615DE4F9-97AF-424F-A37C-916DACAB6F67}" srcId="{153D430D-0639-4283-831E-0CE1D86CAD16}" destId="{5FBB5500-8A5C-4155-9F0D-853696D0D85A}" srcOrd="4" destOrd="0" parTransId="{91D78804-2F31-4D78-9A95-34695D247407}" sibTransId="{D1448A64-A22C-4520-BD5B-1246B75D1749}"/>
    <dgm:cxn modelId="{639EE891-121C-4F0E-BF4C-D0C26DDC008D}" type="presOf" srcId="{153D430D-0639-4283-831E-0CE1D86CAD16}" destId="{9FBA17BA-3CC7-4B50-9600-01023E337ED8}" srcOrd="0" destOrd="0" presId="urn:microsoft.com/office/officeart/2005/8/layout/vList2"/>
    <dgm:cxn modelId="{C76C9A02-86F0-4AE0-837F-37FD6BB7EF60}" type="presOf" srcId="{9B23EACE-3907-4CD9-9C97-FFAF21DD9C49}" destId="{ECE595E1-C205-423D-952A-617635B757DD}" srcOrd="0" destOrd="3" presId="urn:microsoft.com/office/officeart/2005/8/layout/vList2"/>
    <dgm:cxn modelId="{66BB2E48-C8DF-48F4-ADCA-12C84E906728}" type="presOf" srcId="{AC40E638-CA91-4D32-B9A4-3493EB01D03F}" destId="{679F71A6-AF93-4ACD-B69E-CCBAA87699D3}" srcOrd="0" destOrd="0" presId="urn:microsoft.com/office/officeart/2005/8/layout/vList2"/>
    <dgm:cxn modelId="{0C63EEAF-0B44-400E-9906-250B263CBD70}" srcId="{153D430D-0639-4283-831E-0CE1D86CAD16}" destId="{5AE3D362-31B5-4418-9F4F-000BD5B17097}" srcOrd="0" destOrd="0" parTransId="{87BE7812-A23A-4D9B-A955-2C2DEECAC6B3}" sibTransId="{602FB748-503E-4ABE-A893-8F69331CBECC}"/>
    <dgm:cxn modelId="{9916BFDC-9B0F-4E8C-AD0B-5BC256C8FF7D}" type="presParOf" srcId="{679F71A6-AF93-4ACD-B69E-CCBAA87699D3}" destId="{9FBA17BA-3CC7-4B50-9600-01023E337ED8}" srcOrd="0" destOrd="0" presId="urn:microsoft.com/office/officeart/2005/8/layout/vList2"/>
    <dgm:cxn modelId="{D4D2C8B9-61D2-482A-BC87-B0866246C767}" type="presParOf" srcId="{679F71A6-AF93-4ACD-B69E-CCBAA87699D3}" destId="{ECE595E1-C205-423D-952A-617635B757DD}"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40E638-CA91-4D32-B9A4-3493EB01D03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153D430D-0639-4283-831E-0CE1D86CAD16}">
      <dgm:prSet custT="1"/>
      <dgm:spPr/>
      <dgm:t>
        <a:bodyPr/>
        <a:lstStyle/>
        <a:p>
          <a:pPr algn="l" rtl="0">
            <a:spcAft>
              <a:spcPts val="0"/>
            </a:spcAft>
          </a:pPr>
          <a:r>
            <a:rPr lang="ru-RU" sz="2000" dirty="0" smtClean="0"/>
            <a:t>Судебная практика.</a:t>
          </a:r>
          <a:endParaRPr lang="ru-RU" sz="4800" dirty="0" smtClean="0"/>
        </a:p>
        <a:p>
          <a:pPr algn="l" rtl="0">
            <a:spcAft>
              <a:spcPct val="35000"/>
            </a:spcAft>
          </a:pPr>
          <a:r>
            <a:rPr lang="ru-RU" sz="1800" dirty="0" smtClean="0">
              <a:solidFill>
                <a:schemeClr val="bg1"/>
              </a:solidFill>
            </a:rPr>
            <a:t>Эксплуатация ОПО без лицензии на эксплуатацию взрывопожароопасных и химически опасных производственных объектов </a:t>
          </a:r>
          <a:r>
            <a:rPr lang="en-US" sz="1800" dirty="0" smtClean="0">
              <a:solidFill>
                <a:schemeClr val="bg1"/>
              </a:solidFill>
            </a:rPr>
            <a:t>I</a:t>
          </a:r>
          <a:r>
            <a:rPr lang="ru-RU" sz="1800" dirty="0" smtClean="0">
              <a:solidFill>
                <a:schemeClr val="bg1"/>
              </a:solidFill>
            </a:rPr>
            <a:t>, II, III классов опасности </a:t>
          </a:r>
          <a:endParaRPr lang="ru-RU" sz="1800" dirty="0">
            <a:solidFill>
              <a:schemeClr val="bg1"/>
            </a:solidFill>
          </a:endParaRPr>
        </a:p>
      </dgm:t>
    </dgm:pt>
    <dgm:pt modelId="{B83F94FF-D878-443F-B72D-98038F53189F}" type="parTrans" cxnId="{5BAD2420-FFB5-4843-A208-4EF7735D6977}">
      <dgm:prSet/>
      <dgm:spPr/>
      <dgm:t>
        <a:bodyPr/>
        <a:lstStyle/>
        <a:p>
          <a:endParaRPr lang="ru-RU"/>
        </a:p>
      </dgm:t>
    </dgm:pt>
    <dgm:pt modelId="{E526C6F1-0140-47F5-AE80-B543E455E673}" type="sibTrans" cxnId="{5BAD2420-FFB5-4843-A208-4EF7735D6977}">
      <dgm:prSet/>
      <dgm:spPr/>
      <dgm:t>
        <a:bodyPr/>
        <a:lstStyle/>
        <a:p>
          <a:endParaRPr lang="ru-RU"/>
        </a:p>
      </dgm:t>
    </dgm:pt>
    <dgm:pt modelId="{5AE3D362-31B5-4418-9F4F-000BD5B17097}">
      <dgm:prSet custT="1"/>
      <dgm:spPr/>
      <dgm:t>
        <a:bodyPr/>
        <a:lstStyle/>
        <a:p>
          <a:pPr marL="0" indent="0" algn="l" rtl="0">
            <a:spcBef>
              <a:spcPts val="600"/>
            </a:spcBef>
            <a:spcAft>
              <a:spcPts val="0"/>
            </a:spcAft>
          </a:pPr>
          <a:r>
            <a:rPr lang="ru-RU" sz="2000" dirty="0" smtClean="0"/>
            <a:t>При рассмотрении судами дел об административном правонарушении связанных с эксплуатацией опасного производственного объекта в отсутствие лицензии на эксплуатацию взрывопожароопасных и химически опасных производственных объектов </a:t>
          </a:r>
          <a:r>
            <a:rPr lang="en-US" sz="2000" dirty="0" smtClean="0"/>
            <a:t>I</a:t>
          </a:r>
          <a:r>
            <a:rPr lang="ru-RU" sz="2000" dirty="0" smtClean="0"/>
            <a:t>, II, III классов опасности, суды пришли к выводу о наличии в действиях юридических лиц административного правонарушения, предусмотренного ч.1 ст.9.1 КоАП РФ.</a:t>
          </a:r>
          <a:endParaRPr lang="ru-RU" sz="2000" u="sng" dirty="0"/>
        </a:p>
      </dgm:t>
    </dgm:pt>
    <dgm:pt modelId="{602FB748-503E-4ABE-A893-8F69331CBECC}" type="sibTrans" cxnId="{0C63EEAF-0B44-400E-9906-250B263CBD70}">
      <dgm:prSet/>
      <dgm:spPr/>
      <dgm:t>
        <a:bodyPr/>
        <a:lstStyle/>
        <a:p>
          <a:endParaRPr lang="ru-RU"/>
        </a:p>
      </dgm:t>
    </dgm:pt>
    <dgm:pt modelId="{87BE7812-A23A-4D9B-A955-2C2DEECAC6B3}" type="parTrans" cxnId="{0C63EEAF-0B44-400E-9906-250B263CBD70}">
      <dgm:prSet/>
      <dgm:spPr/>
      <dgm:t>
        <a:bodyPr/>
        <a:lstStyle/>
        <a:p>
          <a:endParaRPr lang="ru-RU"/>
        </a:p>
      </dgm:t>
    </dgm:pt>
    <dgm:pt modelId="{69C0E820-1213-46FE-8B99-9C06E968B797}">
      <dgm:prSet custT="1"/>
      <dgm:spPr/>
      <dgm:t>
        <a:bodyPr/>
        <a:lstStyle/>
        <a:p>
          <a:pPr marL="0" indent="0" algn="l" rtl="0">
            <a:spcBef>
              <a:spcPct val="0"/>
            </a:spcBef>
            <a:spcAft>
              <a:spcPts val="0"/>
            </a:spcAft>
          </a:pPr>
          <a:r>
            <a:rPr lang="ru-RU" sz="2000" dirty="0" smtClean="0"/>
            <a:t> Согласно п. 18 постановления Пленума Верховного Суда Российской Федерации от 24.10.2006 №18 «О некоторых вопросах, возникающих у судов при применении Особенной части Кодекса Российской Федерации об административных правонарушениях» и правовой позиции, изложенной в п. 3 «Обзор судебной практики «О некоторых вопросах, возникающих при рассмотрении арбитражными судами дел об административных правонарушениях, предусмотренных главой 14 Кодекса Российской Федерации об административных правонарушениях» (утв. Президиумом Верховного Суда РФ 06.12.2017) деятельность в области промышленной безопасности опасных производственных объектов без лицензии свидетельствует о нарушении требований промышленной безопасности, установленных </a:t>
          </a:r>
          <a:r>
            <a:rPr lang="ru-RU" sz="2000" dirty="0" smtClean="0">
              <a:hlinkClick xmlns:r="http://schemas.openxmlformats.org/officeDocument/2006/relationships" r:id="rId1"/>
            </a:rPr>
            <a:t>Законом № 116-ФЗ</a:t>
          </a:r>
          <a:r>
            <a:rPr lang="ru-RU" sz="2000" dirty="0" smtClean="0"/>
            <a:t>, и, следовательно, наличии в действиях общества признаков состава административного правонарушения, ответственность за совершение которого предусмотрена </a:t>
          </a:r>
          <a:r>
            <a:rPr lang="ru-RU" sz="2000" dirty="0" smtClean="0">
              <a:hlinkClick xmlns:r="http://schemas.openxmlformats.org/officeDocument/2006/relationships" r:id="rId2"/>
            </a:rPr>
            <a:t>ч.1 ст.9.1 КоАП РФ</a:t>
          </a:r>
          <a:r>
            <a:rPr lang="ru-RU" sz="2000" dirty="0" smtClean="0"/>
            <a:t>, а не по </a:t>
          </a:r>
          <a:r>
            <a:rPr lang="ru-RU" sz="2000" dirty="0" smtClean="0">
              <a:hlinkClick xmlns:r="http://schemas.openxmlformats.org/officeDocument/2006/relationships" r:id="rId3"/>
            </a:rPr>
            <a:t>ч.2 ст.14.1 КоАП РФ</a:t>
          </a:r>
          <a:r>
            <a:rPr lang="ru-RU" sz="2000" dirty="0" smtClean="0"/>
            <a:t>. </a:t>
          </a:r>
          <a:endParaRPr lang="ru-RU" sz="2000" u="sng" dirty="0"/>
        </a:p>
      </dgm:t>
    </dgm:pt>
    <dgm:pt modelId="{B60A2CED-B2F1-43C8-A9F8-6DD920BCAA6F}" type="parTrans" cxnId="{1DA6FFC9-55D5-4532-994C-41D8099D43DB}">
      <dgm:prSet/>
      <dgm:spPr/>
      <dgm:t>
        <a:bodyPr/>
        <a:lstStyle/>
        <a:p>
          <a:endParaRPr lang="ru-RU"/>
        </a:p>
      </dgm:t>
    </dgm:pt>
    <dgm:pt modelId="{2ACC2E50-5EC8-46AE-8739-C2FC700104B0}" type="sibTrans" cxnId="{1DA6FFC9-55D5-4532-994C-41D8099D43DB}">
      <dgm:prSet/>
      <dgm:spPr/>
      <dgm:t>
        <a:bodyPr/>
        <a:lstStyle/>
        <a:p>
          <a:endParaRPr lang="ru-RU"/>
        </a:p>
      </dgm:t>
    </dgm:pt>
    <dgm:pt modelId="{B04FF628-D676-405F-A66C-5BD114F7C729}">
      <dgm:prSet custT="1"/>
      <dgm:spPr/>
      <dgm:t>
        <a:bodyPr/>
        <a:lstStyle/>
        <a:p>
          <a:pPr marL="0" indent="0" algn="l" rtl="0">
            <a:spcBef>
              <a:spcPts val="600"/>
            </a:spcBef>
            <a:spcAft>
              <a:spcPts val="0"/>
            </a:spcAft>
          </a:pPr>
          <a:endParaRPr lang="ru-RU" sz="1050" u="sng" dirty="0"/>
        </a:p>
      </dgm:t>
    </dgm:pt>
    <dgm:pt modelId="{5F63FAAA-31C3-4478-83FA-F7442D19CDA0}" type="parTrans" cxnId="{19014A7B-60FE-4708-9789-BA70F9864590}">
      <dgm:prSet/>
      <dgm:spPr/>
      <dgm:t>
        <a:bodyPr/>
        <a:lstStyle/>
        <a:p>
          <a:endParaRPr lang="ru-RU"/>
        </a:p>
      </dgm:t>
    </dgm:pt>
    <dgm:pt modelId="{8BAF70C0-CC07-416E-96F1-B684B8DF7B3C}" type="sibTrans" cxnId="{19014A7B-60FE-4708-9789-BA70F9864590}">
      <dgm:prSet/>
      <dgm:spPr/>
      <dgm:t>
        <a:bodyPr/>
        <a:lstStyle/>
        <a:p>
          <a:endParaRPr lang="ru-RU"/>
        </a:p>
      </dgm:t>
    </dgm:pt>
    <dgm:pt modelId="{679F71A6-AF93-4ACD-B69E-CCBAA87699D3}" type="pres">
      <dgm:prSet presAssocID="{AC40E638-CA91-4D32-B9A4-3493EB01D03F}" presName="linear" presStyleCnt="0">
        <dgm:presLayoutVars>
          <dgm:animLvl val="lvl"/>
          <dgm:resizeHandles val="exact"/>
        </dgm:presLayoutVars>
      </dgm:prSet>
      <dgm:spPr/>
      <dgm:t>
        <a:bodyPr/>
        <a:lstStyle/>
        <a:p>
          <a:endParaRPr lang="ru-RU"/>
        </a:p>
      </dgm:t>
    </dgm:pt>
    <dgm:pt modelId="{9FBA17BA-3CC7-4B50-9600-01023E337ED8}" type="pres">
      <dgm:prSet presAssocID="{153D430D-0639-4283-831E-0CE1D86CAD16}" presName="parentText" presStyleLbl="node1" presStyleIdx="0" presStyleCnt="1" custScaleX="110385" custScaleY="374065" custLinFactNeighborX="-9198" custLinFactNeighborY="1562">
        <dgm:presLayoutVars>
          <dgm:chMax val="0"/>
          <dgm:bulletEnabled val="1"/>
        </dgm:presLayoutVars>
      </dgm:prSet>
      <dgm:spPr/>
      <dgm:t>
        <a:bodyPr/>
        <a:lstStyle/>
        <a:p>
          <a:endParaRPr lang="ru-RU"/>
        </a:p>
      </dgm:t>
    </dgm:pt>
    <dgm:pt modelId="{ECE595E1-C205-423D-952A-617635B757DD}" type="pres">
      <dgm:prSet presAssocID="{153D430D-0639-4283-831E-0CE1D86CAD16}" presName="childText" presStyleLbl="revTx" presStyleIdx="0" presStyleCnt="1" custScaleX="101288" custScaleY="119790" custLinFactNeighborX="-1010" custLinFactNeighborY="32603">
        <dgm:presLayoutVars>
          <dgm:bulletEnabled val="1"/>
        </dgm:presLayoutVars>
      </dgm:prSet>
      <dgm:spPr/>
      <dgm:t>
        <a:bodyPr/>
        <a:lstStyle/>
        <a:p>
          <a:endParaRPr lang="ru-RU"/>
        </a:p>
      </dgm:t>
    </dgm:pt>
  </dgm:ptLst>
  <dgm:cxnLst>
    <dgm:cxn modelId="{1DA6FFC9-55D5-4532-994C-41D8099D43DB}" srcId="{153D430D-0639-4283-831E-0CE1D86CAD16}" destId="{69C0E820-1213-46FE-8B99-9C06E968B797}" srcOrd="2" destOrd="0" parTransId="{B60A2CED-B2F1-43C8-A9F8-6DD920BCAA6F}" sibTransId="{2ACC2E50-5EC8-46AE-8739-C2FC700104B0}"/>
    <dgm:cxn modelId="{EB47E7E1-5FD8-4ADD-ADDE-4B0C61B46BC9}" type="presOf" srcId="{AC40E638-CA91-4D32-B9A4-3493EB01D03F}" destId="{679F71A6-AF93-4ACD-B69E-CCBAA87699D3}" srcOrd="0" destOrd="0" presId="urn:microsoft.com/office/officeart/2005/8/layout/vList2"/>
    <dgm:cxn modelId="{0C63EEAF-0B44-400E-9906-250B263CBD70}" srcId="{153D430D-0639-4283-831E-0CE1D86CAD16}" destId="{5AE3D362-31B5-4418-9F4F-000BD5B17097}" srcOrd="1" destOrd="0" parTransId="{87BE7812-A23A-4D9B-A955-2C2DEECAC6B3}" sibTransId="{602FB748-503E-4ABE-A893-8F69331CBECC}"/>
    <dgm:cxn modelId="{5D25F511-18EA-4AEB-860E-BA1FC8334D93}" type="presOf" srcId="{153D430D-0639-4283-831E-0CE1D86CAD16}" destId="{9FBA17BA-3CC7-4B50-9600-01023E337ED8}" srcOrd="0" destOrd="0" presId="urn:microsoft.com/office/officeart/2005/8/layout/vList2"/>
    <dgm:cxn modelId="{6CA2CA09-9C3D-47C1-B640-BA5E723BE12C}" type="presOf" srcId="{5AE3D362-31B5-4418-9F4F-000BD5B17097}" destId="{ECE595E1-C205-423D-952A-617635B757DD}" srcOrd="0" destOrd="1" presId="urn:microsoft.com/office/officeart/2005/8/layout/vList2"/>
    <dgm:cxn modelId="{5BAD2420-FFB5-4843-A208-4EF7735D6977}" srcId="{AC40E638-CA91-4D32-B9A4-3493EB01D03F}" destId="{153D430D-0639-4283-831E-0CE1D86CAD16}" srcOrd="0" destOrd="0" parTransId="{B83F94FF-D878-443F-B72D-98038F53189F}" sibTransId="{E526C6F1-0140-47F5-AE80-B543E455E673}"/>
    <dgm:cxn modelId="{19014A7B-60FE-4708-9789-BA70F9864590}" srcId="{153D430D-0639-4283-831E-0CE1D86CAD16}" destId="{B04FF628-D676-405F-A66C-5BD114F7C729}" srcOrd="0" destOrd="0" parTransId="{5F63FAAA-31C3-4478-83FA-F7442D19CDA0}" sibTransId="{8BAF70C0-CC07-416E-96F1-B684B8DF7B3C}"/>
    <dgm:cxn modelId="{2FF3EAF4-31D1-479C-AE18-9BADA274CF48}" type="presOf" srcId="{69C0E820-1213-46FE-8B99-9C06E968B797}" destId="{ECE595E1-C205-423D-952A-617635B757DD}" srcOrd="0" destOrd="2" presId="urn:microsoft.com/office/officeart/2005/8/layout/vList2"/>
    <dgm:cxn modelId="{A6A6B8BA-5A42-47F8-8061-DAE3A602194E}" type="presOf" srcId="{B04FF628-D676-405F-A66C-5BD114F7C729}" destId="{ECE595E1-C205-423D-952A-617635B757DD}" srcOrd="0" destOrd="0" presId="urn:microsoft.com/office/officeart/2005/8/layout/vList2"/>
    <dgm:cxn modelId="{406FECC4-DBAD-42D5-BF5D-F888BE0E1C85}" type="presParOf" srcId="{679F71A6-AF93-4ACD-B69E-CCBAA87699D3}" destId="{9FBA17BA-3CC7-4B50-9600-01023E337ED8}" srcOrd="0" destOrd="0" presId="urn:microsoft.com/office/officeart/2005/8/layout/vList2"/>
    <dgm:cxn modelId="{337FFB87-2E9D-4114-963E-BA388E5A014C}" type="presParOf" srcId="{679F71A6-AF93-4ACD-B69E-CCBAA87699D3}" destId="{ECE595E1-C205-423D-952A-617635B757DD}"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40E638-CA91-4D32-B9A4-3493EB01D03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153D430D-0639-4283-831E-0CE1D86CAD16}">
      <dgm:prSet custT="1"/>
      <dgm:spPr/>
      <dgm:t>
        <a:bodyPr/>
        <a:lstStyle/>
        <a:p>
          <a:pPr rtl="0">
            <a:spcAft>
              <a:spcPts val="0"/>
            </a:spcAft>
          </a:pPr>
          <a:r>
            <a:rPr lang="ru-RU" sz="3200" dirty="0" smtClean="0"/>
            <a:t>Судебная практика.</a:t>
          </a:r>
        </a:p>
        <a:p>
          <a:pPr rtl="0">
            <a:spcAft>
              <a:spcPct val="35000"/>
            </a:spcAft>
          </a:pPr>
          <a:r>
            <a:rPr lang="ru-RU" sz="1600" dirty="0" smtClean="0"/>
            <a:t>По результатам рассмотрения материалов административного дела Прокуратуры </a:t>
          </a:r>
          <a:r>
            <a:rPr lang="ru-RU" sz="1600" dirty="0" err="1" smtClean="0"/>
            <a:t>Пуровского</a:t>
          </a:r>
          <a:r>
            <a:rPr lang="ru-RU" sz="1600" dirty="0" smtClean="0"/>
            <a:t> района Управлением вынесено постановление по делу об административном правонарушении 09.02.2021 № 003-5911-2021 о привлечении Общества к административной ответственности по статье 9.17 КоАП РФ с назначением наказания в виде административного штрафа в размере 46 230 058 рублей.</a:t>
          </a:r>
          <a:endParaRPr lang="ru-RU" sz="800" dirty="0"/>
        </a:p>
      </dgm:t>
    </dgm:pt>
    <dgm:pt modelId="{B83F94FF-D878-443F-B72D-98038F53189F}" type="parTrans" cxnId="{5BAD2420-FFB5-4843-A208-4EF7735D6977}">
      <dgm:prSet/>
      <dgm:spPr/>
      <dgm:t>
        <a:bodyPr/>
        <a:lstStyle/>
        <a:p>
          <a:endParaRPr lang="ru-RU"/>
        </a:p>
      </dgm:t>
    </dgm:pt>
    <dgm:pt modelId="{E526C6F1-0140-47F5-AE80-B543E455E673}" type="sibTrans" cxnId="{5BAD2420-FFB5-4843-A208-4EF7735D6977}">
      <dgm:prSet/>
      <dgm:spPr/>
      <dgm:t>
        <a:bodyPr/>
        <a:lstStyle/>
        <a:p>
          <a:endParaRPr lang="ru-RU"/>
        </a:p>
      </dgm:t>
    </dgm:pt>
    <dgm:pt modelId="{5AE3D362-31B5-4418-9F4F-000BD5B17097}">
      <dgm:prSet custT="1"/>
      <dgm:spPr/>
      <dgm:t>
        <a:bodyPr/>
        <a:lstStyle/>
        <a:p>
          <a:pPr rtl="0"/>
          <a:r>
            <a:rPr lang="ru-RU" sz="1800" dirty="0" smtClean="0"/>
            <a:t>Постановлением Арбитражного суда Ямало-Ненецкого автономного округа, постановление Управления по статье 9.17 КоАП РФ отменил, указав, что не доказано наличие в действиях (бездействий) АО «</a:t>
          </a:r>
          <a:r>
            <a:rPr lang="ru-RU" sz="1800" dirty="0" err="1" smtClean="0"/>
            <a:t>Ямалкоммунэнерго</a:t>
          </a:r>
          <a:r>
            <a:rPr lang="ru-RU" sz="1800" dirty="0" smtClean="0"/>
            <a:t>» состава административного правонарушения.  Кроме того, при расчете штрафа следовало руководствоваться стоимостью топлива, учтенного при установлении цены (тарифа) потому, как цены на отпуск тепловой энергии АО «</a:t>
          </a:r>
          <a:r>
            <a:rPr lang="ru-RU" sz="1800" dirty="0" err="1" smtClean="0"/>
            <a:t>Ямалкоммунэнерго</a:t>
          </a:r>
          <a:r>
            <a:rPr lang="ru-RU" sz="1800" dirty="0" smtClean="0"/>
            <a:t>» подлежат государственному регулированию. Восьмой арбитражный апелляционной суд, жалобу Управления, решение Арбитражного суда Ямало-Ненецкого автономного округа оставил без изменения.</a:t>
          </a:r>
          <a:r>
            <a:rPr lang="ru-RU" sz="1800" u="sng" dirty="0" smtClean="0"/>
            <a:t> </a:t>
          </a:r>
          <a:endParaRPr lang="ru-RU" sz="1800" u="sng" dirty="0"/>
        </a:p>
      </dgm:t>
    </dgm:pt>
    <dgm:pt modelId="{602FB748-503E-4ABE-A893-8F69331CBECC}" type="sibTrans" cxnId="{0C63EEAF-0B44-400E-9906-250B263CBD70}">
      <dgm:prSet/>
      <dgm:spPr/>
      <dgm:t>
        <a:bodyPr/>
        <a:lstStyle/>
        <a:p>
          <a:endParaRPr lang="ru-RU"/>
        </a:p>
      </dgm:t>
    </dgm:pt>
    <dgm:pt modelId="{87BE7812-A23A-4D9B-A955-2C2DEECAC6B3}" type="parTrans" cxnId="{0C63EEAF-0B44-400E-9906-250B263CBD70}">
      <dgm:prSet/>
      <dgm:spPr/>
      <dgm:t>
        <a:bodyPr/>
        <a:lstStyle/>
        <a:p>
          <a:endParaRPr lang="ru-RU"/>
        </a:p>
      </dgm:t>
    </dgm:pt>
    <dgm:pt modelId="{A98DB798-534F-47D1-B76E-AA4101FB7DD4}">
      <dgm:prSet custT="1"/>
      <dgm:spPr/>
      <dgm:t>
        <a:bodyPr/>
        <a:lstStyle/>
        <a:p>
          <a:pPr rtl="0"/>
          <a:r>
            <a:rPr lang="ru-RU" sz="1800" dirty="0" smtClean="0"/>
            <a:t>Арбитражный суд Западно-Сибирского округа решение от 26.04.2021 Арбитражного суда Ямало-Ненецкого автономного округа и постановление от 16.09.2021 Восьмого арбитражного апелляционного суда по делу № А81-1607/2021 отменил. Дело направил на новое рассмотрение в Арбитражный суд Ямало-Ненецкого автономного округа, указав, что, в действиях АО «</a:t>
          </a:r>
          <a:r>
            <a:rPr lang="ru-RU" sz="1800" dirty="0" err="1" smtClean="0"/>
            <a:t>Ямалкоммунэнерго</a:t>
          </a:r>
          <a:r>
            <a:rPr lang="ru-RU" sz="1800" dirty="0" smtClean="0"/>
            <a:t>» содержится состав административного правонарушения по статье 9.17 КоАП РФ. Поскольку суд кассационной инстанции в силу части 2 статьи 287 АПК РФ не вправе устанавливать обстоятельства, имеющие значение для рассмотрения спора по существу, обжалуемые судебные акты подлежат отмене с направлением дела на новое рассмотрение в суд первой инстанции (Постановление Арбитражный суд Западно-Сибирского округа от 24.01.2022 по делу № А81-1607/2021).</a:t>
          </a:r>
          <a:endParaRPr lang="ru-RU" sz="1800" u="sng" dirty="0"/>
        </a:p>
      </dgm:t>
    </dgm:pt>
    <dgm:pt modelId="{7B892949-6C68-43C1-8145-FD4A0AB8436A}" type="parTrans" cxnId="{817AFF26-79C2-4FD4-98F6-9A794FBDEF4D}">
      <dgm:prSet/>
      <dgm:spPr/>
    </dgm:pt>
    <dgm:pt modelId="{81C666BB-FFC1-4856-9C98-BE0B664A8B12}" type="sibTrans" cxnId="{817AFF26-79C2-4FD4-98F6-9A794FBDEF4D}">
      <dgm:prSet/>
      <dgm:spPr/>
    </dgm:pt>
    <dgm:pt modelId="{679F71A6-AF93-4ACD-B69E-CCBAA87699D3}" type="pres">
      <dgm:prSet presAssocID="{AC40E638-CA91-4D32-B9A4-3493EB01D03F}" presName="linear" presStyleCnt="0">
        <dgm:presLayoutVars>
          <dgm:animLvl val="lvl"/>
          <dgm:resizeHandles val="exact"/>
        </dgm:presLayoutVars>
      </dgm:prSet>
      <dgm:spPr/>
      <dgm:t>
        <a:bodyPr/>
        <a:lstStyle/>
        <a:p>
          <a:endParaRPr lang="ru-RU"/>
        </a:p>
      </dgm:t>
    </dgm:pt>
    <dgm:pt modelId="{9FBA17BA-3CC7-4B50-9600-01023E337ED8}" type="pres">
      <dgm:prSet presAssocID="{153D430D-0639-4283-831E-0CE1D86CAD16}" presName="parentText" presStyleLbl="node1" presStyleIdx="0" presStyleCnt="1" custScaleY="120066" custLinFactNeighborX="-27" custLinFactNeighborY="-4035">
        <dgm:presLayoutVars>
          <dgm:chMax val="0"/>
          <dgm:bulletEnabled val="1"/>
        </dgm:presLayoutVars>
      </dgm:prSet>
      <dgm:spPr/>
      <dgm:t>
        <a:bodyPr/>
        <a:lstStyle/>
        <a:p>
          <a:endParaRPr lang="ru-RU"/>
        </a:p>
      </dgm:t>
    </dgm:pt>
    <dgm:pt modelId="{ECE595E1-C205-423D-952A-617635B757DD}" type="pres">
      <dgm:prSet presAssocID="{153D430D-0639-4283-831E-0CE1D86CAD16}" presName="childText" presStyleLbl="revTx" presStyleIdx="0" presStyleCnt="1">
        <dgm:presLayoutVars>
          <dgm:bulletEnabled val="1"/>
        </dgm:presLayoutVars>
      </dgm:prSet>
      <dgm:spPr/>
      <dgm:t>
        <a:bodyPr/>
        <a:lstStyle/>
        <a:p>
          <a:endParaRPr lang="ru-RU"/>
        </a:p>
      </dgm:t>
    </dgm:pt>
  </dgm:ptLst>
  <dgm:cxnLst>
    <dgm:cxn modelId="{0C63EEAF-0B44-400E-9906-250B263CBD70}" srcId="{153D430D-0639-4283-831E-0CE1D86CAD16}" destId="{5AE3D362-31B5-4418-9F4F-000BD5B17097}" srcOrd="0" destOrd="0" parTransId="{87BE7812-A23A-4D9B-A955-2C2DEECAC6B3}" sibTransId="{602FB748-503E-4ABE-A893-8F69331CBECC}"/>
    <dgm:cxn modelId="{817AFF26-79C2-4FD4-98F6-9A794FBDEF4D}" srcId="{153D430D-0639-4283-831E-0CE1D86CAD16}" destId="{A98DB798-534F-47D1-B76E-AA4101FB7DD4}" srcOrd="1" destOrd="0" parTransId="{7B892949-6C68-43C1-8145-FD4A0AB8436A}" sibTransId="{81C666BB-FFC1-4856-9C98-BE0B664A8B12}"/>
    <dgm:cxn modelId="{44EE5BC2-7EF7-42A5-815B-BDB5CF014B3F}" type="presOf" srcId="{A98DB798-534F-47D1-B76E-AA4101FB7DD4}" destId="{ECE595E1-C205-423D-952A-617635B757DD}" srcOrd="0" destOrd="1" presId="urn:microsoft.com/office/officeart/2005/8/layout/vList2"/>
    <dgm:cxn modelId="{5BAD2420-FFB5-4843-A208-4EF7735D6977}" srcId="{AC40E638-CA91-4D32-B9A4-3493EB01D03F}" destId="{153D430D-0639-4283-831E-0CE1D86CAD16}" srcOrd="0" destOrd="0" parTransId="{B83F94FF-D878-443F-B72D-98038F53189F}" sibTransId="{E526C6F1-0140-47F5-AE80-B543E455E673}"/>
    <dgm:cxn modelId="{2991AEBC-C257-4D78-B321-C65FB8CC771F}" type="presOf" srcId="{AC40E638-CA91-4D32-B9A4-3493EB01D03F}" destId="{679F71A6-AF93-4ACD-B69E-CCBAA87699D3}" srcOrd="0" destOrd="0" presId="urn:microsoft.com/office/officeart/2005/8/layout/vList2"/>
    <dgm:cxn modelId="{07AC802C-9121-4255-9014-2C941D53BC68}" type="presOf" srcId="{5AE3D362-31B5-4418-9F4F-000BD5B17097}" destId="{ECE595E1-C205-423D-952A-617635B757DD}" srcOrd="0" destOrd="0" presId="urn:microsoft.com/office/officeart/2005/8/layout/vList2"/>
    <dgm:cxn modelId="{291D5491-0D92-4863-9933-01D02466836C}" type="presOf" srcId="{153D430D-0639-4283-831E-0CE1D86CAD16}" destId="{9FBA17BA-3CC7-4B50-9600-01023E337ED8}" srcOrd="0" destOrd="0" presId="urn:microsoft.com/office/officeart/2005/8/layout/vList2"/>
    <dgm:cxn modelId="{2647210B-0831-448A-A2FF-A55A4FA503EB}" type="presParOf" srcId="{679F71A6-AF93-4ACD-B69E-CCBAA87699D3}" destId="{9FBA17BA-3CC7-4B50-9600-01023E337ED8}" srcOrd="0" destOrd="0" presId="urn:microsoft.com/office/officeart/2005/8/layout/vList2"/>
    <dgm:cxn modelId="{A9D8162E-F11D-4F94-9016-474F0FBFCFA3}" type="presParOf" srcId="{679F71A6-AF93-4ACD-B69E-CCBAA87699D3}" destId="{ECE595E1-C205-423D-952A-617635B757DD}"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C40E638-CA91-4D32-B9A4-3493EB01D03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153D430D-0639-4283-831E-0CE1D86CAD16}">
      <dgm:prSet custT="1"/>
      <dgm:spPr/>
      <dgm:t>
        <a:bodyPr/>
        <a:lstStyle/>
        <a:p>
          <a:pPr rtl="0">
            <a:spcAft>
              <a:spcPts val="0"/>
            </a:spcAft>
          </a:pPr>
          <a:r>
            <a:rPr lang="ru-RU" sz="2800" dirty="0" smtClean="0"/>
            <a:t>Судебная практика.</a:t>
          </a:r>
        </a:p>
        <a:p>
          <a:pPr rtl="0">
            <a:spcAft>
              <a:spcPct val="35000"/>
            </a:spcAft>
          </a:pPr>
          <a:r>
            <a:rPr lang="ru-RU" sz="1600" dirty="0" smtClean="0"/>
            <a:t>По результатам проверочных мероприятий в отношении ООО «Газпром переработка» выдано предписание об устранении выявленных нарушений от 15.06.2021 №А19-10619-0003-2021-002/П. Установлено что, обществом не верно произведена классификация учетного события, произошедшего на опасном производственном объекте МК «Уренгой-Сургут» 1 нитка 322,5 км., а именно: выход опасного вещества по крышке тройника ТДВ, вследствие чего направлено оперативное сообщение об инциденте, а не об аварии.</a:t>
          </a:r>
          <a:endParaRPr lang="ru-RU" sz="300" dirty="0"/>
        </a:p>
      </dgm:t>
    </dgm:pt>
    <dgm:pt modelId="{B83F94FF-D878-443F-B72D-98038F53189F}" type="parTrans" cxnId="{5BAD2420-FFB5-4843-A208-4EF7735D6977}">
      <dgm:prSet/>
      <dgm:spPr/>
      <dgm:t>
        <a:bodyPr/>
        <a:lstStyle/>
        <a:p>
          <a:endParaRPr lang="ru-RU"/>
        </a:p>
      </dgm:t>
    </dgm:pt>
    <dgm:pt modelId="{E526C6F1-0140-47F5-AE80-B543E455E673}" type="sibTrans" cxnId="{5BAD2420-FFB5-4843-A208-4EF7735D6977}">
      <dgm:prSet/>
      <dgm:spPr/>
      <dgm:t>
        <a:bodyPr/>
        <a:lstStyle/>
        <a:p>
          <a:endParaRPr lang="ru-RU"/>
        </a:p>
      </dgm:t>
    </dgm:pt>
    <dgm:pt modelId="{575C8FDA-930C-4C4C-861F-18C27BAD3BDB}">
      <dgm:prSet custT="1"/>
      <dgm:spPr/>
      <dgm:t>
        <a:bodyPr anchor="ctr"/>
        <a:lstStyle/>
        <a:p>
          <a:pPr algn="l"/>
          <a:endParaRPr lang="ru-RU" sz="1800" b="0" dirty="0" smtClean="0"/>
        </a:p>
      </dgm:t>
    </dgm:pt>
    <dgm:pt modelId="{ABB8B367-1091-4FBE-8214-B30944DC4FE2}" type="sibTrans" cxnId="{8474AA88-7D6D-4976-AA3F-7E51935E34DB}">
      <dgm:prSet/>
      <dgm:spPr/>
      <dgm:t>
        <a:bodyPr/>
        <a:lstStyle/>
        <a:p>
          <a:endParaRPr lang="ru-RU"/>
        </a:p>
      </dgm:t>
    </dgm:pt>
    <dgm:pt modelId="{6EB57742-3D64-4020-B49D-9DC8510C8A36}" type="parTrans" cxnId="{8474AA88-7D6D-4976-AA3F-7E51935E34DB}">
      <dgm:prSet/>
      <dgm:spPr/>
      <dgm:t>
        <a:bodyPr/>
        <a:lstStyle/>
        <a:p>
          <a:endParaRPr lang="ru-RU"/>
        </a:p>
      </dgm:t>
    </dgm:pt>
    <dgm:pt modelId="{2BB69AF7-50EC-4DDB-8190-472151EC1534}">
      <dgm:prSet custT="1"/>
      <dgm:spPr/>
      <dgm:t>
        <a:bodyPr anchor="ctr"/>
        <a:lstStyle/>
        <a:p>
          <a:pPr algn="l" rtl="0"/>
          <a:r>
            <a:rPr lang="ru-RU" sz="1600" dirty="0" smtClean="0"/>
            <a:t>Не согласившись с данным предписанием Общество оспорило его в арбитражном суде Тюменской области, указав на неверное применение критериев классификации техногенных событий промышленной безопасности на опасном производственном объекте. </a:t>
          </a:r>
          <a:endParaRPr lang="ru-RU" sz="1600" u="sng" dirty="0"/>
        </a:p>
      </dgm:t>
    </dgm:pt>
    <dgm:pt modelId="{85DF52AA-661F-4584-9209-80F0FEBC2870}" type="parTrans" cxnId="{74E68FC7-E454-4D04-862F-222B187017C9}">
      <dgm:prSet/>
      <dgm:spPr/>
      <dgm:t>
        <a:bodyPr/>
        <a:lstStyle/>
        <a:p>
          <a:endParaRPr lang="ru-RU"/>
        </a:p>
      </dgm:t>
    </dgm:pt>
    <dgm:pt modelId="{162C82EA-1CCF-466B-A6C9-3BC782B682D0}" type="sibTrans" cxnId="{74E68FC7-E454-4D04-862F-222B187017C9}">
      <dgm:prSet/>
      <dgm:spPr/>
      <dgm:t>
        <a:bodyPr/>
        <a:lstStyle/>
        <a:p>
          <a:endParaRPr lang="ru-RU"/>
        </a:p>
      </dgm:t>
    </dgm:pt>
    <dgm:pt modelId="{D5974D20-843B-449F-96A1-FE66B0AE7EA5}">
      <dgm:prSet custT="1"/>
      <dgm:spPr/>
      <dgm:t>
        <a:bodyPr anchor="ctr"/>
        <a:lstStyle/>
        <a:p>
          <a:pPr algn="l"/>
          <a:r>
            <a:rPr lang="ru-RU" sz="1600" dirty="0" smtClean="0"/>
            <a:t>Арбитражный суд Тюменской области отказывая в удовлетворении заявления Обществу указал, что согласно Федерального закона N 116-ФЗ авария - это разрушение сооружений и (или) технических устройств, применяемых на опасном производственном объекте, неконтролируемые взрыв и (или) выброс опасных веществ.</a:t>
          </a:r>
          <a:endParaRPr lang="ru-RU" sz="1600" dirty="0"/>
        </a:p>
      </dgm:t>
    </dgm:pt>
    <dgm:pt modelId="{ADFC2FF1-A29F-4C5A-A7F2-BF288DA1AF81}" type="parTrans" cxnId="{B70547BE-7FB9-4FC6-BBBE-35ADC938199B}">
      <dgm:prSet/>
      <dgm:spPr/>
      <dgm:t>
        <a:bodyPr/>
        <a:lstStyle/>
        <a:p>
          <a:endParaRPr lang="ru-RU"/>
        </a:p>
      </dgm:t>
    </dgm:pt>
    <dgm:pt modelId="{DB9E184F-5CC4-4C3E-A3FE-CD5A36B9F80A}" type="sibTrans" cxnId="{B70547BE-7FB9-4FC6-BBBE-35ADC938199B}">
      <dgm:prSet/>
      <dgm:spPr/>
      <dgm:t>
        <a:bodyPr/>
        <a:lstStyle/>
        <a:p>
          <a:endParaRPr lang="ru-RU"/>
        </a:p>
      </dgm:t>
    </dgm:pt>
    <dgm:pt modelId="{0AACA5BB-D3DD-4744-A1D1-09F1794F41B1}">
      <dgm:prSet custT="1"/>
      <dgm:spPr/>
      <dgm:t>
        <a:bodyPr anchor="ctr"/>
        <a:lstStyle/>
        <a:p>
          <a:pPr algn="l"/>
          <a:r>
            <a:rPr lang="ru-RU" sz="1600" dirty="0" smtClean="0"/>
            <a:t>Под неконтролируемым выбросом опасных веществ понимается выброс ОВ на ОПО НГК при отсутствии ограничения и локализации системами противоаварийной защиты и (или) иными системами и средствами предупреждения и локализации аварии, предусмотренными технологическим регламентом или проектной документацией, либо выброс при недостаточной ограничивающей способности таких систем и средств в количестве большем пороговых значений, установленных для инцидентов. </a:t>
          </a:r>
          <a:endParaRPr lang="ru-RU" sz="1600" dirty="0"/>
        </a:p>
      </dgm:t>
    </dgm:pt>
    <dgm:pt modelId="{5EC78F27-F1D8-4380-A489-83A2D3A6C92B}" type="parTrans" cxnId="{FED67D8E-8526-4D74-9C04-EBAD0B6E14B8}">
      <dgm:prSet/>
      <dgm:spPr/>
      <dgm:t>
        <a:bodyPr/>
        <a:lstStyle/>
        <a:p>
          <a:endParaRPr lang="ru-RU"/>
        </a:p>
      </dgm:t>
    </dgm:pt>
    <dgm:pt modelId="{AD858C04-6371-490A-9C24-FB19E7279C1D}" type="sibTrans" cxnId="{FED67D8E-8526-4D74-9C04-EBAD0B6E14B8}">
      <dgm:prSet/>
      <dgm:spPr/>
      <dgm:t>
        <a:bodyPr/>
        <a:lstStyle/>
        <a:p>
          <a:endParaRPr lang="ru-RU"/>
        </a:p>
      </dgm:t>
    </dgm:pt>
    <dgm:pt modelId="{6605F055-941C-4A2E-93C7-035C99D38EDE}">
      <dgm:prSet custT="1"/>
      <dgm:spPr/>
      <dgm:t>
        <a:bodyPr anchor="ctr"/>
        <a:lstStyle/>
        <a:p>
          <a:pPr algn="l"/>
          <a:r>
            <a:rPr lang="ru-RU" sz="1600" dirty="0" smtClean="0"/>
            <a:t>Судом установлено, что в данном случае в результате происшествия произошел выход продукта- </a:t>
          </a:r>
          <a:r>
            <a:rPr lang="ru-RU" sz="1600" dirty="0" err="1" smtClean="0"/>
            <a:t>деэтанизированного</a:t>
          </a:r>
          <a:r>
            <a:rPr lang="ru-RU" sz="1600" dirty="0" smtClean="0"/>
            <a:t> конденсата, при это не имеет правового значения, какой объем продукта вылился в окружающею среду в результате повреждения, ввиду отсутствия ограничения и локализации системами противоаварийной защиты, следовательно, нет оснований для квалификации произошедшего разлива в качестве «контролируемого выброса ОВ». </a:t>
          </a:r>
          <a:endParaRPr lang="ru-RU" sz="1600" dirty="0"/>
        </a:p>
      </dgm:t>
    </dgm:pt>
    <dgm:pt modelId="{ADF2B93E-9517-4DAE-86B9-58AAAF3436D9}" type="parTrans" cxnId="{A783403D-390E-49E0-B350-2CE75DCBFBC8}">
      <dgm:prSet/>
      <dgm:spPr/>
      <dgm:t>
        <a:bodyPr/>
        <a:lstStyle/>
        <a:p>
          <a:endParaRPr lang="ru-RU"/>
        </a:p>
      </dgm:t>
    </dgm:pt>
    <dgm:pt modelId="{C2FD7E54-8F4D-417D-B9D7-C1B35079CD83}" type="sibTrans" cxnId="{A783403D-390E-49E0-B350-2CE75DCBFBC8}">
      <dgm:prSet/>
      <dgm:spPr/>
      <dgm:t>
        <a:bodyPr/>
        <a:lstStyle/>
        <a:p>
          <a:endParaRPr lang="ru-RU"/>
        </a:p>
      </dgm:t>
    </dgm:pt>
    <dgm:pt modelId="{A284AD97-7A50-47EF-9423-2405524DB2D7}">
      <dgm:prSet custT="1"/>
      <dgm:spPr/>
      <dgm:t>
        <a:bodyPr anchor="ctr"/>
        <a:lstStyle/>
        <a:p>
          <a:pPr algn="l"/>
          <a:r>
            <a:rPr lang="ru-RU" sz="1600" dirty="0" smtClean="0"/>
            <a:t>Данное событие не является инцидентом, так как не отвечает его признакам и последствиям, изложенным как Федеральном законе №116-ФЗ, так и в Приказе Ростехнадзора от 24.01.20218 №29, в связи с чем основания для передачи оперативного сообщения в управление о данном событии, как об инциденте, у общества отсутствовали.</a:t>
          </a:r>
          <a:endParaRPr lang="ru-RU" sz="1600" dirty="0"/>
        </a:p>
      </dgm:t>
    </dgm:pt>
    <dgm:pt modelId="{8011A560-E8E4-415D-88E6-808971F36D35}" type="parTrans" cxnId="{8FC6A530-772F-422B-9D06-D41B5C552851}">
      <dgm:prSet/>
      <dgm:spPr/>
      <dgm:t>
        <a:bodyPr/>
        <a:lstStyle/>
        <a:p>
          <a:endParaRPr lang="ru-RU"/>
        </a:p>
      </dgm:t>
    </dgm:pt>
    <dgm:pt modelId="{D8FA0C19-3E3D-439B-B9A5-A068A68EF0D8}" type="sibTrans" cxnId="{8FC6A530-772F-422B-9D06-D41B5C552851}">
      <dgm:prSet/>
      <dgm:spPr/>
      <dgm:t>
        <a:bodyPr/>
        <a:lstStyle/>
        <a:p>
          <a:endParaRPr lang="ru-RU"/>
        </a:p>
      </dgm:t>
    </dgm:pt>
    <dgm:pt modelId="{679F71A6-AF93-4ACD-B69E-CCBAA87699D3}" type="pres">
      <dgm:prSet presAssocID="{AC40E638-CA91-4D32-B9A4-3493EB01D03F}" presName="linear" presStyleCnt="0">
        <dgm:presLayoutVars>
          <dgm:animLvl val="lvl"/>
          <dgm:resizeHandles val="exact"/>
        </dgm:presLayoutVars>
      </dgm:prSet>
      <dgm:spPr/>
      <dgm:t>
        <a:bodyPr/>
        <a:lstStyle/>
        <a:p>
          <a:endParaRPr lang="ru-RU"/>
        </a:p>
      </dgm:t>
    </dgm:pt>
    <dgm:pt modelId="{9FBA17BA-3CC7-4B50-9600-01023E337ED8}" type="pres">
      <dgm:prSet presAssocID="{153D430D-0639-4283-831E-0CE1D86CAD16}" presName="parentText" presStyleLbl="node1" presStyleIdx="0" presStyleCnt="1" custScaleY="121592" custLinFactNeighborX="-27" custLinFactNeighborY="-4035">
        <dgm:presLayoutVars>
          <dgm:chMax val="0"/>
          <dgm:bulletEnabled val="1"/>
        </dgm:presLayoutVars>
      </dgm:prSet>
      <dgm:spPr/>
      <dgm:t>
        <a:bodyPr/>
        <a:lstStyle/>
        <a:p>
          <a:endParaRPr lang="ru-RU"/>
        </a:p>
      </dgm:t>
    </dgm:pt>
    <dgm:pt modelId="{ECE595E1-C205-423D-952A-617635B757DD}" type="pres">
      <dgm:prSet presAssocID="{153D430D-0639-4283-831E-0CE1D86CAD16}" presName="childText" presStyleLbl="revTx" presStyleIdx="0" presStyleCnt="1" custScaleY="130672">
        <dgm:presLayoutVars>
          <dgm:bulletEnabled val="1"/>
        </dgm:presLayoutVars>
      </dgm:prSet>
      <dgm:spPr/>
      <dgm:t>
        <a:bodyPr/>
        <a:lstStyle/>
        <a:p>
          <a:endParaRPr lang="ru-RU"/>
        </a:p>
      </dgm:t>
    </dgm:pt>
  </dgm:ptLst>
  <dgm:cxnLst>
    <dgm:cxn modelId="{FED67D8E-8526-4D74-9C04-EBAD0B6E14B8}" srcId="{153D430D-0639-4283-831E-0CE1D86CAD16}" destId="{0AACA5BB-D3DD-4744-A1D1-09F1794F41B1}" srcOrd="2" destOrd="0" parTransId="{5EC78F27-F1D8-4380-A489-83A2D3A6C92B}" sibTransId="{AD858C04-6371-490A-9C24-FB19E7279C1D}"/>
    <dgm:cxn modelId="{5BAD2420-FFB5-4843-A208-4EF7735D6977}" srcId="{AC40E638-CA91-4D32-B9A4-3493EB01D03F}" destId="{153D430D-0639-4283-831E-0CE1D86CAD16}" srcOrd="0" destOrd="0" parTransId="{B83F94FF-D878-443F-B72D-98038F53189F}" sibTransId="{E526C6F1-0140-47F5-AE80-B543E455E673}"/>
    <dgm:cxn modelId="{8FC6A530-772F-422B-9D06-D41B5C552851}" srcId="{153D430D-0639-4283-831E-0CE1D86CAD16}" destId="{A284AD97-7A50-47EF-9423-2405524DB2D7}" srcOrd="4" destOrd="0" parTransId="{8011A560-E8E4-415D-88E6-808971F36D35}" sibTransId="{D8FA0C19-3E3D-439B-B9A5-A068A68EF0D8}"/>
    <dgm:cxn modelId="{91901D3C-09DD-4B27-A96A-CBC91F88906A}" type="presOf" srcId="{575C8FDA-930C-4C4C-861F-18C27BAD3BDB}" destId="{ECE595E1-C205-423D-952A-617635B757DD}" srcOrd="0" destOrd="5" presId="urn:microsoft.com/office/officeart/2005/8/layout/vList2"/>
    <dgm:cxn modelId="{338E2CA3-18C1-40EF-91E3-F27C5518093E}" type="presOf" srcId="{AC40E638-CA91-4D32-B9A4-3493EB01D03F}" destId="{679F71A6-AF93-4ACD-B69E-CCBAA87699D3}" srcOrd="0" destOrd="0" presId="urn:microsoft.com/office/officeart/2005/8/layout/vList2"/>
    <dgm:cxn modelId="{8474AA88-7D6D-4976-AA3F-7E51935E34DB}" srcId="{153D430D-0639-4283-831E-0CE1D86CAD16}" destId="{575C8FDA-930C-4C4C-861F-18C27BAD3BDB}" srcOrd="5" destOrd="0" parTransId="{6EB57742-3D64-4020-B49D-9DC8510C8A36}" sibTransId="{ABB8B367-1091-4FBE-8214-B30944DC4FE2}"/>
    <dgm:cxn modelId="{98B0B7A8-9F80-40F8-96D5-6BE2291CDFF2}" type="presOf" srcId="{D5974D20-843B-449F-96A1-FE66B0AE7EA5}" destId="{ECE595E1-C205-423D-952A-617635B757DD}" srcOrd="0" destOrd="1" presId="urn:microsoft.com/office/officeart/2005/8/layout/vList2"/>
    <dgm:cxn modelId="{B70547BE-7FB9-4FC6-BBBE-35ADC938199B}" srcId="{153D430D-0639-4283-831E-0CE1D86CAD16}" destId="{D5974D20-843B-449F-96A1-FE66B0AE7EA5}" srcOrd="1" destOrd="0" parTransId="{ADFC2FF1-A29F-4C5A-A7F2-BF288DA1AF81}" sibTransId="{DB9E184F-5CC4-4C3E-A3FE-CD5A36B9F80A}"/>
    <dgm:cxn modelId="{A783403D-390E-49E0-B350-2CE75DCBFBC8}" srcId="{153D430D-0639-4283-831E-0CE1D86CAD16}" destId="{6605F055-941C-4A2E-93C7-035C99D38EDE}" srcOrd="3" destOrd="0" parTransId="{ADF2B93E-9517-4DAE-86B9-58AAAF3436D9}" sibTransId="{C2FD7E54-8F4D-417D-B9D7-C1B35079CD83}"/>
    <dgm:cxn modelId="{3920F8F8-0256-4235-AB87-7BFD398DC10B}" type="presOf" srcId="{0AACA5BB-D3DD-4744-A1D1-09F1794F41B1}" destId="{ECE595E1-C205-423D-952A-617635B757DD}" srcOrd="0" destOrd="2" presId="urn:microsoft.com/office/officeart/2005/8/layout/vList2"/>
    <dgm:cxn modelId="{6EB45796-68FF-4229-9426-9D64315A310C}" type="presOf" srcId="{153D430D-0639-4283-831E-0CE1D86CAD16}" destId="{9FBA17BA-3CC7-4B50-9600-01023E337ED8}" srcOrd="0" destOrd="0" presId="urn:microsoft.com/office/officeart/2005/8/layout/vList2"/>
    <dgm:cxn modelId="{74E68FC7-E454-4D04-862F-222B187017C9}" srcId="{153D430D-0639-4283-831E-0CE1D86CAD16}" destId="{2BB69AF7-50EC-4DDB-8190-472151EC1534}" srcOrd="0" destOrd="0" parTransId="{85DF52AA-661F-4584-9209-80F0FEBC2870}" sibTransId="{162C82EA-1CCF-466B-A6C9-3BC782B682D0}"/>
    <dgm:cxn modelId="{8664A356-551B-46D9-ADFD-2797B54E94E1}" type="presOf" srcId="{6605F055-941C-4A2E-93C7-035C99D38EDE}" destId="{ECE595E1-C205-423D-952A-617635B757DD}" srcOrd="0" destOrd="3" presId="urn:microsoft.com/office/officeart/2005/8/layout/vList2"/>
    <dgm:cxn modelId="{98446C7D-2131-433C-8356-FAD0B6E01E9C}" type="presOf" srcId="{A284AD97-7A50-47EF-9423-2405524DB2D7}" destId="{ECE595E1-C205-423D-952A-617635B757DD}" srcOrd="0" destOrd="4" presId="urn:microsoft.com/office/officeart/2005/8/layout/vList2"/>
    <dgm:cxn modelId="{E38ECE6D-6BAF-4689-B2D7-DD52AECA9B78}" type="presOf" srcId="{2BB69AF7-50EC-4DDB-8190-472151EC1534}" destId="{ECE595E1-C205-423D-952A-617635B757DD}" srcOrd="0" destOrd="0" presId="urn:microsoft.com/office/officeart/2005/8/layout/vList2"/>
    <dgm:cxn modelId="{5DD9CF81-D00C-485E-ACC4-6ACB9CAD439E}" type="presParOf" srcId="{679F71A6-AF93-4ACD-B69E-CCBAA87699D3}" destId="{9FBA17BA-3CC7-4B50-9600-01023E337ED8}" srcOrd="0" destOrd="0" presId="urn:microsoft.com/office/officeart/2005/8/layout/vList2"/>
    <dgm:cxn modelId="{40540463-93AB-48B8-A6AE-546D19A1F2AA}" type="presParOf" srcId="{679F71A6-AF93-4ACD-B69E-CCBAA87699D3}" destId="{ECE595E1-C205-423D-952A-617635B757DD}"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C40E638-CA91-4D32-B9A4-3493EB01D03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153D430D-0639-4283-831E-0CE1D86CAD16}">
      <dgm:prSet custT="1"/>
      <dgm:spPr/>
      <dgm:t>
        <a:bodyPr/>
        <a:lstStyle/>
        <a:p>
          <a:pPr rtl="0"/>
          <a:r>
            <a:rPr lang="ru-RU" sz="2000" dirty="0" smtClean="0"/>
            <a:t>Судебная практика.</a:t>
          </a:r>
        </a:p>
        <a:p>
          <a:pPr rtl="0"/>
          <a:r>
            <a:rPr lang="ru-RU" sz="2000" dirty="0" smtClean="0"/>
            <a:t>Арбитражным судом Свердловской области 13 октября 2021 г. принято решение по делу А60-33174/2021, которым признано незаконным и отменено постановление Управления по делу об административном правонарушении от 25.06.2021 № 59-57-10-2021, вынесенное в отношении ООО «Инженерно-консалтинговый центр «</a:t>
          </a:r>
          <a:r>
            <a:rPr lang="ru-RU" sz="2000" dirty="0" err="1" smtClean="0"/>
            <a:t>ЭкспертПро</a:t>
          </a:r>
          <a:r>
            <a:rPr lang="ru-RU" sz="2000" dirty="0" smtClean="0"/>
            <a:t>».</a:t>
          </a:r>
          <a:endParaRPr lang="ru-RU" sz="2000" dirty="0"/>
        </a:p>
      </dgm:t>
    </dgm:pt>
    <dgm:pt modelId="{B83F94FF-D878-443F-B72D-98038F53189F}" type="parTrans" cxnId="{5BAD2420-FFB5-4843-A208-4EF7735D6977}">
      <dgm:prSet/>
      <dgm:spPr/>
      <dgm:t>
        <a:bodyPr/>
        <a:lstStyle/>
        <a:p>
          <a:endParaRPr lang="ru-RU"/>
        </a:p>
      </dgm:t>
    </dgm:pt>
    <dgm:pt modelId="{E526C6F1-0140-47F5-AE80-B543E455E673}" type="sibTrans" cxnId="{5BAD2420-FFB5-4843-A208-4EF7735D6977}">
      <dgm:prSet/>
      <dgm:spPr/>
      <dgm:t>
        <a:bodyPr/>
        <a:lstStyle/>
        <a:p>
          <a:endParaRPr lang="ru-RU"/>
        </a:p>
      </dgm:t>
    </dgm:pt>
    <dgm:pt modelId="{5AE3D362-31B5-4418-9F4F-000BD5B17097}">
      <dgm:prSet custT="1"/>
      <dgm:spPr/>
      <dgm:t>
        <a:bodyPr/>
        <a:lstStyle/>
        <a:p>
          <a:pPr rtl="0"/>
          <a:r>
            <a:rPr lang="ru-RU" sz="1800" dirty="0" smtClean="0"/>
            <a:t>Арбитражным судом установлено, что ООО «Инженерно-консалтинговый центр «</a:t>
          </a:r>
          <a:r>
            <a:rPr lang="ru-RU" sz="1800" dirty="0" err="1" smtClean="0"/>
            <a:t>ЭкспертПро</a:t>
          </a:r>
          <a:r>
            <a:rPr lang="ru-RU" sz="1800" dirty="0" smtClean="0"/>
            <a:t>» фактически провело экспертизу объекта «Склад ГСМ» с выдачей экспертного заключения на техническое перевооружение опасного производственного объекта. </a:t>
          </a:r>
          <a:endParaRPr lang="ru-RU" sz="1800" u="sng" dirty="0"/>
        </a:p>
      </dgm:t>
    </dgm:pt>
    <dgm:pt modelId="{602FB748-503E-4ABE-A893-8F69331CBECC}" type="sibTrans" cxnId="{0C63EEAF-0B44-400E-9906-250B263CBD70}">
      <dgm:prSet/>
      <dgm:spPr/>
      <dgm:t>
        <a:bodyPr/>
        <a:lstStyle/>
        <a:p>
          <a:endParaRPr lang="ru-RU"/>
        </a:p>
      </dgm:t>
    </dgm:pt>
    <dgm:pt modelId="{87BE7812-A23A-4D9B-A955-2C2DEECAC6B3}" type="parTrans" cxnId="{0C63EEAF-0B44-400E-9906-250B263CBD70}">
      <dgm:prSet/>
      <dgm:spPr/>
      <dgm:t>
        <a:bodyPr/>
        <a:lstStyle/>
        <a:p>
          <a:endParaRPr lang="ru-RU"/>
        </a:p>
      </dgm:t>
    </dgm:pt>
    <dgm:pt modelId="{A189A5E3-56F6-486F-9DF0-161E3EE7A1D5}">
      <dgm:prSet custT="1"/>
      <dgm:spPr/>
      <dgm:t>
        <a:bodyPr/>
        <a:lstStyle/>
        <a:p>
          <a:r>
            <a:rPr lang="ru-RU" sz="1800" dirty="0" smtClean="0"/>
            <a:t>Довод Управления, о том, что заключение экспертизы содержит выводы, не соответствующие объекту промышленной безопасности, не обоснованы и не соответствуют обстоятельствам дела, также объективно не оценены пояснения (возражения) заявителя к протоколу и не опровергнуты содержащиеся в них обстоятельства, указывающие на то, что решения, принятые в документации, являются техническим перевооружением.</a:t>
          </a:r>
          <a:endParaRPr lang="ru-RU" sz="1800" dirty="0"/>
        </a:p>
      </dgm:t>
    </dgm:pt>
    <dgm:pt modelId="{26070280-F767-4948-A66C-0FE97AB4609A}" type="parTrans" cxnId="{F2611186-A2E1-43CA-8C03-20062308FB23}">
      <dgm:prSet/>
      <dgm:spPr/>
      <dgm:t>
        <a:bodyPr/>
        <a:lstStyle/>
        <a:p>
          <a:endParaRPr lang="ru-RU"/>
        </a:p>
      </dgm:t>
    </dgm:pt>
    <dgm:pt modelId="{06A3B7B6-0F40-4D7A-AEA6-CF60BBFB1125}" type="sibTrans" cxnId="{F2611186-A2E1-43CA-8C03-20062308FB23}">
      <dgm:prSet/>
      <dgm:spPr/>
      <dgm:t>
        <a:bodyPr/>
        <a:lstStyle/>
        <a:p>
          <a:endParaRPr lang="ru-RU"/>
        </a:p>
      </dgm:t>
    </dgm:pt>
    <dgm:pt modelId="{82370378-1A34-4B59-9E32-C021963BC8AA}">
      <dgm:prSet custT="1"/>
      <dgm:spPr/>
      <dgm:t>
        <a:bodyPr/>
        <a:lstStyle/>
        <a:p>
          <a:r>
            <a:rPr lang="ru-RU" sz="1800" dirty="0" smtClean="0"/>
            <a:t>Экспертиза документации на консервацию опасного производственного объекта выполняется при остановке и консервации всего опасного производственного объекта в целом. В данном случае остановка объекта не произошла, была изменена технологическая схема объекта и изменен технологический процесс в части объема и перечня хранимых взрывопожароопасных веществ.</a:t>
          </a:r>
          <a:endParaRPr lang="ru-RU" sz="1800" dirty="0"/>
        </a:p>
      </dgm:t>
    </dgm:pt>
    <dgm:pt modelId="{7D7DF421-5191-41A4-B8D4-5BCA20BFE494}" type="parTrans" cxnId="{FC186D86-3F58-49D1-B74A-B8FC2ACACFFB}">
      <dgm:prSet/>
      <dgm:spPr/>
      <dgm:t>
        <a:bodyPr/>
        <a:lstStyle/>
        <a:p>
          <a:endParaRPr lang="ru-RU"/>
        </a:p>
      </dgm:t>
    </dgm:pt>
    <dgm:pt modelId="{E3A6262A-3EED-4804-BEA9-C56ECEF9284C}" type="sibTrans" cxnId="{FC186D86-3F58-49D1-B74A-B8FC2ACACFFB}">
      <dgm:prSet/>
      <dgm:spPr/>
      <dgm:t>
        <a:bodyPr/>
        <a:lstStyle/>
        <a:p>
          <a:endParaRPr lang="ru-RU"/>
        </a:p>
      </dgm:t>
    </dgm:pt>
    <dgm:pt modelId="{AC45C46E-3E50-40DA-95E0-E0D6EF5E380E}">
      <dgm:prSet custT="1"/>
      <dgm:spPr/>
      <dgm:t>
        <a:bodyPr/>
        <a:lstStyle/>
        <a:p>
          <a:r>
            <a:rPr lang="ru-RU" sz="1800" dirty="0" smtClean="0"/>
            <a:t>Ввиду отсутствия надлежащих доказательств, подтверждающих наличие в действиях ООО «Инженерно-консалтинговый центр «</a:t>
          </a:r>
          <a:r>
            <a:rPr lang="ru-RU" sz="1800" dirty="0" err="1" smtClean="0"/>
            <a:t>ЭкспертПро</a:t>
          </a:r>
          <a:r>
            <a:rPr lang="ru-RU" sz="1800" dirty="0" smtClean="0"/>
            <a:t>» события административного правонарушения, предусмотренного ч. 4 ст. 9.1 КоАП РФ, Арбитражный суд полагает, что факт совершения данного правонарушения Управлением не доказан.</a:t>
          </a:r>
          <a:endParaRPr lang="ru-RU" sz="1800" dirty="0"/>
        </a:p>
      </dgm:t>
    </dgm:pt>
    <dgm:pt modelId="{5D08957F-70DB-4A53-BB0A-2834EE9631C7}" type="parTrans" cxnId="{F81C5A8F-0EEE-40AD-BBC4-74F341EFD867}">
      <dgm:prSet/>
      <dgm:spPr/>
      <dgm:t>
        <a:bodyPr/>
        <a:lstStyle/>
        <a:p>
          <a:endParaRPr lang="ru-RU"/>
        </a:p>
      </dgm:t>
    </dgm:pt>
    <dgm:pt modelId="{70CBF1BD-01F5-43B0-B2B8-70445051EA5A}" type="sibTrans" cxnId="{F81C5A8F-0EEE-40AD-BBC4-74F341EFD867}">
      <dgm:prSet/>
      <dgm:spPr/>
      <dgm:t>
        <a:bodyPr/>
        <a:lstStyle/>
        <a:p>
          <a:endParaRPr lang="ru-RU"/>
        </a:p>
      </dgm:t>
    </dgm:pt>
    <dgm:pt modelId="{679F71A6-AF93-4ACD-B69E-CCBAA87699D3}" type="pres">
      <dgm:prSet presAssocID="{AC40E638-CA91-4D32-B9A4-3493EB01D03F}" presName="linear" presStyleCnt="0">
        <dgm:presLayoutVars>
          <dgm:animLvl val="lvl"/>
          <dgm:resizeHandles val="exact"/>
        </dgm:presLayoutVars>
      </dgm:prSet>
      <dgm:spPr/>
      <dgm:t>
        <a:bodyPr/>
        <a:lstStyle/>
        <a:p>
          <a:endParaRPr lang="ru-RU"/>
        </a:p>
      </dgm:t>
    </dgm:pt>
    <dgm:pt modelId="{9FBA17BA-3CC7-4B50-9600-01023E337ED8}" type="pres">
      <dgm:prSet presAssocID="{153D430D-0639-4283-831E-0CE1D86CAD16}" presName="parentText" presStyleLbl="node1" presStyleIdx="0" presStyleCnt="1" custScaleY="169892" custLinFactNeighborY="1019">
        <dgm:presLayoutVars>
          <dgm:chMax val="0"/>
          <dgm:bulletEnabled val="1"/>
        </dgm:presLayoutVars>
      </dgm:prSet>
      <dgm:spPr/>
      <dgm:t>
        <a:bodyPr/>
        <a:lstStyle/>
        <a:p>
          <a:endParaRPr lang="ru-RU"/>
        </a:p>
      </dgm:t>
    </dgm:pt>
    <dgm:pt modelId="{ECE595E1-C205-423D-952A-617635B757DD}" type="pres">
      <dgm:prSet presAssocID="{153D430D-0639-4283-831E-0CE1D86CAD16}" presName="childText" presStyleLbl="revTx" presStyleIdx="0" presStyleCnt="1" custScaleY="355139">
        <dgm:presLayoutVars>
          <dgm:bulletEnabled val="1"/>
        </dgm:presLayoutVars>
      </dgm:prSet>
      <dgm:spPr/>
      <dgm:t>
        <a:bodyPr/>
        <a:lstStyle/>
        <a:p>
          <a:endParaRPr lang="ru-RU"/>
        </a:p>
      </dgm:t>
    </dgm:pt>
  </dgm:ptLst>
  <dgm:cxnLst>
    <dgm:cxn modelId="{EDE54D2D-28D3-43AF-8B36-16A5F4B92782}" type="presOf" srcId="{153D430D-0639-4283-831E-0CE1D86CAD16}" destId="{9FBA17BA-3CC7-4B50-9600-01023E337ED8}" srcOrd="0" destOrd="0" presId="urn:microsoft.com/office/officeart/2005/8/layout/vList2"/>
    <dgm:cxn modelId="{F2611186-A2E1-43CA-8C03-20062308FB23}" srcId="{153D430D-0639-4283-831E-0CE1D86CAD16}" destId="{A189A5E3-56F6-486F-9DF0-161E3EE7A1D5}" srcOrd="1" destOrd="0" parTransId="{26070280-F767-4948-A66C-0FE97AB4609A}" sibTransId="{06A3B7B6-0F40-4D7A-AEA6-CF60BBFB1125}"/>
    <dgm:cxn modelId="{89DA382B-4F27-4558-A978-EE19ECAA704C}" type="presOf" srcId="{82370378-1A34-4B59-9E32-C021963BC8AA}" destId="{ECE595E1-C205-423D-952A-617635B757DD}" srcOrd="0" destOrd="2" presId="urn:microsoft.com/office/officeart/2005/8/layout/vList2"/>
    <dgm:cxn modelId="{FC186D86-3F58-49D1-B74A-B8FC2ACACFFB}" srcId="{153D430D-0639-4283-831E-0CE1D86CAD16}" destId="{82370378-1A34-4B59-9E32-C021963BC8AA}" srcOrd="2" destOrd="0" parTransId="{7D7DF421-5191-41A4-B8D4-5BCA20BFE494}" sibTransId="{E3A6262A-3EED-4804-BEA9-C56ECEF9284C}"/>
    <dgm:cxn modelId="{0DCEC27E-2C21-4C48-A110-1CF99A7BB190}" type="presOf" srcId="{A189A5E3-56F6-486F-9DF0-161E3EE7A1D5}" destId="{ECE595E1-C205-423D-952A-617635B757DD}" srcOrd="0" destOrd="1" presId="urn:microsoft.com/office/officeart/2005/8/layout/vList2"/>
    <dgm:cxn modelId="{C46DBD57-85F0-48BC-A305-CBC70A4B2866}" type="presOf" srcId="{AC40E638-CA91-4D32-B9A4-3493EB01D03F}" destId="{679F71A6-AF93-4ACD-B69E-CCBAA87699D3}" srcOrd="0" destOrd="0" presId="urn:microsoft.com/office/officeart/2005/8/layout/vList2"/>
    <dgm:cxn modelId="{F81C5A8F-0EEE-40AD-BBC4-74F341EFD867}" srcId="{153D430D-0639-4283-831E-0CE1D86CAD16}" destId="{AC45C46E-3E50-40DA-95E0-E0D6EF5E380E}" srcOrd="3" destOrd="0" parTransId="{5D08957F-70DB-4A53-BB0A-2834EE9631C7}" sibTransId="{70CBF1BD-01F5-43B0-B2B8-70445051EA5A}"/>
    <dgm:cxn modelId="{0C63EEAF-0B44-400E-9906-250B263CBD70}" srcId="{153D430D-0639-4283-831E-0CE1D86CAD16}" destId="{5AE3D362-31B5-4418-9F4F-000BD5B17097}" srcOrd="0" destOrd="0" parTransId="{87BE7812-A23A-4D9B-A955-2C2DEECAC6B3}" sibTransId="{602FB748-503E-4ABE-A893-8F69331CBECC}"/>
    <dgm:cxn modelId="{86D566D0-22CB-49F0-BAA3-62118EF0630A}" type="presOf" srcId="{5AE3D362-31B5-4418-9F4F-000BD5B17097}" destId="{ECE595E1-C205-423D-952A-617635B757DD}" srcOrd="0" destOrd="0" presId="urn:microsoft.com/office/officeart/2005/8/layout/vList2"/>
    <dgm:cxn modelId="{5BAD2420-FFB5-4843-A208-4EF7735D6977}" srcId="{AC40E638-CA91-4D32-B9A4-3493EB01D03F}" destId="{153D430D-0639-4283-831E-0CE1D86CAD16}" srcOrd="0" destOrd="0" parTransId="{B83F94FF-D878-443F-B72D-98038F53189F}" sibTransId="{E526C6F1-0140-47F5-AE80-B543E455E673}"/>
    <dgm:cxn modelId="{F009081B-73DD-44EB-A424-FF746C123CB7}" type="presOf" srcId="{AC45C46E-3E50-40DA-95E0-E0D6EF5E380E}" destId="{ECE595E1-C205-423D-952A-617635B757DD}" srcOrd="0" destOrd="3" presId="urn:microsoft.com/office/officeart/2005/8/layout/vList2"/>
    <dgm:cxn modelId="{D106E058-1B45-44D9-B84E-77503C0A655D}" type="presParOf" srcId="{679F71A6-AF93-4ACD-B69E-CCBAA87699D3}" destId="{9FBA17BA-3CC7-4B50-9600-01023E337ED8}" srcOrd="0" destOrd="0" presId="urn:microsoft.com/office/officeart/2005/8/layout/vList2"/>
    <dgm:cxn modelId="{738CD77E-38E5-44DC-997F-57F90D97B261}" type="presParOf" srcId="{679F71A6-AF93-4ACD-B69E-CCBAA87699D3}" destId="{ECE595E1-C205-423D-952A-617635B757DD}"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C40E638-CA91-4D32-B9A4-3493EB01D03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153D430D-0639-4283-831E-0CE1D86CAD16}">
      <dgm:prSet custT="1"/>
      <dgm:spPr/>
      <dgm:t>
        <a:bodyPr/>
        <a:lstStyle/>
        <a:p>
          <a:pPr rtl="0"/>
          <a:r>
            <a:rPr lang="ru-RU" sz="3100" dirty="0" smtClean="0"/>
            <a:t>Судебная практика.</a:t>
          </a:r>
        </a:p>
        <a:p>
          <a:pPr rtl="0"/>
          <a:r>
            <a:rPr lang="ru-RU" sz="2800" dirty="0" smtClean="0"/>
            <a:t>Экспертиза промышленной безопасности сооружений ОПО</a:t>
          </a:r>
          <a:endParaRPr lang="ru-RU" sz="2800" dirty="0"/>
        </a:p>
      </dgm:t>
    </dgm:pt>
    <dgm:pt modelId="{B83F94FF-D878-443F-B72D-98038F53189F}" type="parTrans" cxnId="{5BAD2420-FFB5-4843-A208-4EF7735D6977}">
      <dgm:prSet/>
      <dgm:spPr/>
      <dgm:t>
        <a:bodyPr/>
        <a:lstStyle/>
        <a:p>
          <a:endParaRPr lang="ru-RU"/>
        </a:p>
      </dgm:t>
    </dgm:pt>
    <dgm:pt modelId="{E526C6F1-0140-47F5-AE80-B543E455E673}" type="sibTrans" cxnId="{5BAD2420-FFB5-4843-A208-4EF7735D6977}">
      <dgm:prSet/>
      <dgm:spPr/>
      <dgm:t>
        <a:bodyPr/>
        <a:lstStyle/>
        <a:p>
          <a:endParaRPr lang="ru-RU"/>
        </a:p>
      </dgm:t>
    </dgm:pt>
    <dgm:pt modelId="{5AE3D362-31B5-4418-9F4F-000BD5B17097}">
      <dgm:prSet/>
      <dgm:spPr/>
      <dgm:t>
        <a:bodyPr/>
        <a:lstStyle/>
        <a:p>
          <a:pPr rtl="0"/>
          <a:r>
            <a:rPr lang="ru-RU" dirty="0" smtClean="0"/>
            <a:t>Доводы юридического лица основаны на том, что законодательством не установлена обязанность проведения экспертизы промышленной безопасности </a:t>
          </a:r>
          <a:r>
            <a:rPr lang="ru-RU" u="sng" dirty="0" smtClean="0"/>
            <a:t>линейной части магистральных газопроводов</a:t>
          </a:r>
          <a:r>
            <a:rPr lang="ru-RU" dirty="0" smtClean="0"/>
            <a:t>. Экспертиза промышленной безопасности проводится отдельно на сооружения и технические устройства из которых состоит ОПО.</a:t>
          </a:r>
          <a:endParaRPr lang="ru-RU" u="sng" dirty="0"/>
        </a:p>
      </dgm:t>
    </dgm:pt>
    <dgm:pt modelId="{602FB748-503E-4ABE-A893-8F69331CBECC}" type="sibTrans" cxnId="{0C63EEAF-0B44-400E-9906-250B263CBD70}">
      <dgm:prSet/>
      <dgm:spPr/>
      <dgm:t>
        <a:bodyPr/>
        <a:lstStyle/>
        <a:p>
          <a:endParaRPr lang="ru-RU"/>
        </a:p>
      </dgm:t>
    </dgm:pt>
    <dgm:pt modelId="{87BE7812-A23A-4D9B-A955-2C2DEECAC6B3}" type="parTrans" cxnId="{0C63EEAF-0B44-400E-9906-250B263CBD70}">
      <dgm:prSet/>
      <dgm:spPr/>
      <dgm:t>
        <a:bodyPr/>
        <a:lstStyle/>
        <a:p>
          <a:endParaRPr lang="ru-RU"/>
        </a:p>
      </dgm:t>
    </dgm:pt>
    <dgm:pt modelId="{6AF86A11-68B9-471A-8848-C28461C1B379}">
      <dgm:prSet/>
      <dgm:spPr/>
      <dgm:t>
        <a:bodyPr/>
        <a:lstStyle/>
        <a:p>
          <a:r>
            <a:rPr lang="ru-RU" dirty="0" smtClean="0"/>
            <a:t>Довод Управления сводится к тому, что экспертизе промышленной безопасности подлежит объект в целом, то есть экспертизу промышленной безопасности необходимо провести по продлению срока безопасной эксплуатации линейного сооружения.</a:t>
          </a:r>
          <a:endParaRPr lang="ru-RU" dirty="0"/>
        </a:p>
      </dgm:t>
    </dgm:pt>
    <dgm:pt modelId="{DE9C60CF-D52C-40F0-889F-EE834FA6EED7}" type="parTrans" cxnId="{DA85D945-222E-4130-8193-5D7C09362496}">
      <dgm:prSet/>
      <dgm:spPr/>
      <dgm:t>
        <a:bodyPr/>
        <a:lstStyle/>
        <a:p>
          <a:endParaRPr lang="ru-RU"/>
        </a:p>
      </dgm:t>
    </dgm:pt>
    <dgm:pt modelId="{B83D672C-5712-4021-9857-455B086BFA4A}" type="sibTrans" cxnId="{DA85D945-222E-4130-8193-5D7C09362496}">
      <dgm:prSet/>
      <dgm:spPr/>
      <dgm:t>
        <a:bodyPr/>
        <a:lstStyle/>
        <a:p>
          <a:endParaRPr lang="ru-RU"/>
        </a:p>
      </dgm:t>
    </dgm:pt>
    <dgm:pt modelId="{A2D56A44-E239-4200-BF76-3598984C581D}">
      <dgm:prSet/>
      <dgm:spPr/>
      <dgm:t>
        <a:bodyPr/>
        <a:lstStyle/>
        <a:p>
          <a:r>
            <a:rPr lang="ru-RU" dirty="0" smtClean="0"/>
            <a:t>Судами поддержаны доводы Управления о наличии у юридического лица обязанности по проведению в установленные сроки экспертизы промышленной безопасности в отношении участка газопровода.</a:t>
          </a:r>
          <a:endParaRPr lang="ru-RU" dirty="0"/>
        </a:p>
      </dgm:t>
    </dgm:pt>
    <dgm:pt modelId="{90F29938-38E7-4105-B4EC-84DD397A73F0}" type="parTrans" cxnId="{DC2A0BB6-E964-4528-AD2A-8AB6CA16302D}">
      <dgm:prSet/>
      <dgm:spPr/>
      <dgm:t>
        <a:bodyPr/>
        <a:lstStyle/>
        <a:p>
          <a:endParaRPr lang="ru-RU"/>
        </a:p>
      </dgm:t>
    </dgm:pt>
    <dgm:pt modelId="{656C4133-4F66-4993-8204-EBA6C185DD6B}" type="sibTrans" cxnId="{DC2A0BB6-E964-4528-AD2A-8AB6CA16302D}">
      <dgm:prSet/>
      <dgm:spPr/>
      <dgm:t>
        <a:bodyPr/>
        <a:lstStyle/>
        <a:p>
          <a:endParaRPr lang="ru-RU"/>
        </a:p>
      </dgm:t>
    </dgm:pt>
    <dgm:pt modelId="{679F71A6-AF93-4ACD-B69E-CCBAA87699D3}" type="pres">
      <dgm:prSet presAssocID="{AC40E638-CA91-4D32-B9A4-3493EB01D03F}" presName="linear" presStyleCnt="0">
        <dgm:presLayoutVars>
          <dgm:animLvl val="lvl"/>
          <dgm:resizeHandles val="exact"/>
        </dgm:presLayoutVars>
      </dgm:prSet>
      <dgm:spPr/>
      <dgm:t>
        <a:bodyPr/>
        <a:lstStyle/>
        <a:p>
          <a:endParaRPr lang="ru-RU"/>
        </a:p>
      </dgm:t>
    </dgm:pt>
    <dgm:pt modelId="{9FBA17BA-3CC7-4B50-9600-01023E337ED8}" type="pres">
      <dgm:prSet presAssocID="{153D430D-0639-4283-831E-0CE1D86CAD16}" presName="parentText" presStyleLbl="node1" presStyleIdx="0" presStyleCnt="1" custScaleY="74095">
        <dgm:presLayoutVars>
          <dgm:chMax val="0"/>
          <dgm:bulletEnabled val="1"/>
        </dgm:presLayoutVars>
      </dgm:prSet>
      <dgm:spPr/>
      <dgm:t>
        <a:bodyPr/>
        <a:lstStyle/>
        <a:p>
          <a:endParaRPr lang="ru-RU"/>
        </a:p>
      </dgm:t>
    </dgm:pt>
    <dgm:pt modelId="{ECE595E1-C205-423D-952A-617635B757DD}" type="pres">
      <dgm:prSet presAssocID="{153D430D-0639-4283-831E-0CE1D86CAD16}" presName="childText" presStyleLbl="revTx" presStyleIdx="0" presStyleCnt="1">
        <dgm:presLayoutVars>
          <dgm:bulletEnabled val="1"/>
        </dgm:presLayoutVars>
      </dgm:prSet>
      <dgm:spPr/>
      <dgm:t>
        <a:bodyPr/>
        <a:lstStyle/>
        <a:p>
          <a:endParaRPr lang="ru-RU"/>
        </a:p>
      </dgm:t>
    </dgm:pt>
  </dgm:ptLst>
  <dgm:cxnLst>
    <dgm:cxn modelId="{0C63EEAF-0B44-400E-9906-250B263CBD70}" srcId="{153D430D-0639-4283-831E-0CE1D86CAD16}" destId="{5AE3D362-31B5-4418-9F4F-000BD5B17097}" srcOrd="0" destOrd="0" parTransId="{87BE7812-A23A-4D9B-A955-2C2DEECAC6B3}" sibTransId="{602FB748-503E-4ABE-A893-8F69331CBECC}"/>
    <dgm:cxn modelId="{3722A2AE-BAF1-4E98-8015-7EC3E355D504}" type="presOf" srcId="{5AE3D362-31B5-4418-9F4F-000BD5B17097}" destId="{ECE595E1-C205-423D-952A-617635B757DD}" srcOrd="0" destOrd="0" presId="urn:microsoft.com/office/officeart/2005/8/layout/vList2"/>
    <dgm:cxn modelId="{DA85D945-222E-4130-8193-5D7C09362496}" srcId="{153D430D-0639-4283-831E-0CE1D86CAD16}" destId="{6AF86A11-68B9-471A-8848-C28461C1B379}" srcOrd="1" destOrd="0" parTransId="{DE9C60CF-D52C-40F0-889F-EE834FA6EED7}" sibTransId="{B83D672C-5712-4021-9857-455B086BFA4A}"/>
    <dgm:cxn modelId="{C50D2C81-8051-4302-BD7E-CDBCE1745F95}" type="presOf" srcId="{A2D56A44-E239-4200-BF76-3598984C581D}" destId="{ECE595E1-C205-423D-952A-617635B757DD}" srcOrd="0" destOrd="2" presId="urn:microsoft.com/office/officeart/2005/8/layout/vList2"/>
    <dgm:cxn modelId="{1166691B-9615-4CA4-BCD0-349634084CE3}" type="presOf" srcId="{AC40E638-CA91-4D32-B9A4-3493EB01D03F}" destId="{679F71A6-AF93-4ACD-B69E-CCBAA87699D3}" srcOrd="0" destOrd="0" presId="urn:microsoft.com/office/officeart/2005/8/layout/vList2"/>
    <dgm:cxn modelId="{5BAD2420-FFB5-4843-A208-4EF7735D6977}" srcId="{AC40E638-CA91-4D32-B9A4-3493EB01D03F}" destId="{153D430D-0639-4283-831E-0CE1D86CAD16}" srcOrd="0" destOrd="0" parTransId="{B83F94FF-D878-443F-B72D-98038F53189F}" sibTransId="{E526C6F1-0140-47F5-AE80-B543E455E673}"/>
    <dgm:cxn modelId="{DC2A0BB6-E964-4528-AD2A-8AB6CA16302D}" srcId="{153D430D-0639-4283-831E-0CE1D86CAD16}" destId="{A2D56A44-E239-4200-BF76-3598984C581D}" srcOrd="2" destOrd="0" parTransId="{90F29938-38E7-4105-B4EC-84DD397A73F0}" sibTransId="{656C4133-4F66-4993-8204-EBA6C185DD6B}"/>
    <dgm:cxn modelId="{787461B7-DA08-4E8D-A5B8-FB31DC60B0B4}" type="presOf" srcId="{153D430D-0639-4283-831E-0CE1D86CAD16}" destId="{9FBA17BA-3CC7-4B50-9600-01023E337ED8}" srcOrd="0" destOrd="0" presId="urn:microsoft.com/office/officeart/2005/8/layout/vList2"/>
    <dgm:cxn modelId="{1BD23D5C-C772-4719-B901-1DF60EFFB381}" type="presOf" srcId="{6AF86A11-68B9-471A-8848-C28461C1B379}" destId="{ECE595E1-C205-423D-952A-617635B757DD}" srcOrd="0" destOrd="1" presId="urn:microsoft.com/office/officeart/2005/8/layout/vList2"/>
    <dgm:cxn modelId="{A597FD83-A684-4357-BECA-166101CA0782}" type="presParOf" srcId="{679F71A6-AF93-4ACD-B69E-CCBAA87699D3}" destId="{9FBA17BA-3CC7-4B50-9600-01023E337ED8}" srcOrd="0" destOrd="0" presId="urn:microsoft.com/office/officeart/2005/8/layout/vList2"/>
    <dgm:cxn modelId="{575680B7-53B4-418F-BD2B-4E95914CE9B5}" type="presParOf" srcId="{679F71A6-AF93-4ACD-B69E-CCBAA87699D3}" destId="{ECE595E1-C205-423D-952A-617635B757D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C40E638-CA91-4D32-B9A4-3493EB01D03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153D430D-0639-4283-831E-0CE1D86CAD16}">
      <dgm:prSet custT="1"/>
      <dgm:spPr/>
      <dgm:t>
        <a:bodyPr/>
        <a:lstStyle/>
        <a:p>
          <a:pPr rtl="0"/>
          <a:r>
            <a:rPr lang="ru-RU" sz="1400" dirty="0" smtClean="0"/>
            <a:t>Решением Арбитражного Ханты-Мансийского автономного округа – Югры от 30 августа 2021 г. по делу № А75-9760/2021 отказано в удовлетворении заявления о привлечении к административной ответственности АО «Агрофирма» по статье 14.61 КоАП РФ на основании протокола об административном правонарушении № 0158-5812-2021 от 21.06.2021.</a:t>
          </a:r>
          <a:endParaRPr lang="ru-RU" sz="1400" dirty="0"/>
        </a:p>
      </dgm:t>
    </dgm:pt>
    <dgm:pt modelId="{B83F94FF-D878-443F-B72D-98038F53189F}" type="parTrans" cxnId="{5BAD2420-FFB5-4843-A208-4EF7735D6977}">
      <dgm:prSet/>
      <dgm:spPr/>
      <dgm:t>
        <a:bodyPr/>
        <a:lstStyle/>
        <a:p>
          <a:endParaRPr lang="ru-RU"/>
        </a:p>
      </dgm:t>
    </dgm:pt>
    <dgm:pt modelId="{E526C6F1-0140-47F5-AE80-B543E455E673}" type="sibTrans" cxnId="{5BAD2420-FFB5-4843-A208-4EF7735D6977}">
      <dgm:prSet/>
      <dgm:spPr/>
      <dgm:t>
        <a:bodyPr/>
        <a:lstStyle/>
        <a:p>
          <a:endParaRPr lang="ru-RU"/>
        </a:p>
      </dgm:t>
    </dgm:pt>
    <dgm:pt modelId="{5AE3D362-31B5-4418-9F4F-000BD5B17097}">
      <dgm:prSet/>
      <dgm:spPr/>
      <dgm:t>
        <a:bodyPr/>
        <a:lstStyle/>
        <a:p>
          <a:pPr rtl="0"/>
          <a:r>
            <a:rPr lang="ru-RU" dirty="0" smtClean="0"/>
            <a:t>По мнению юридических лиц, оспаривающих предписания Управления, предписание должно быть реально исполнимым и содержать конкретные указания и чёткие формулировки </a:t>
          </a:r>
          <a:r>
            <a:rPr lang="ru-RU" u="sng" dirty="0" smtClean="0"/>
            <a:t>относительно конкретных мероприятий</a:t>
          </a:r>
          <a:r>
            <a:rPr lang="ru-RU" dirty="0" smtClean="0"/>
            <a:t>, которые необходимо совершить для устранения выявленного нарушения.</a:t>
          </a:r>
          <a:endParaRPr lang="ru-RU" u="sng" dirty="0"/>
        </a:p>
      </dgm:t>
    </dgm:pt>
    <dgm:pt modelId="{602FB748-503E-4ABE-A893-8F69331CBECC}" type="sibTrans" cxnId="{0C63EEAF-0B44-400E-9906-250B263CBD70}">
      <dgm:prSet/>
      <dgm:spPr/>
      <dgm:t>
        <a:bodyPr/>
        <a:lstStyle/>
        <a:p>
          <a:endParaRPr lang="ru-RU"/>
        </a:p>
      </dgm:t>
    </dgm:pt>
    <dgm:pt modelId="{87BE7812-A23A-4D9B-A955-2C2DEECAC6B3}" type="parTrans" cxnId="{0C63EEAF-0B44-400E-9906-250B263CBD70}">
      <dgm:prSet/>
      <dgm:spPr/>
      <dgm:t>
        <a:bodyPr/>
        <a:lstStyle/>
        <a:p>
          <a:endParaRPr lang="ru-RU"/>
        </a:p>
      </dgm:t>
    </dgm:pt>
    <dgm:pt modelId="{EDDF4E9A-BE0C-4A51-914D-74C44E1C4FE3}">
      <dgm:prSet/>
      <dgm:spPr/>
      <dgm:t>
        <a:bodyPr/>
        <a:lstStyle/>
        <a:p>
          <a:r>
            <a:rPr lang="ru-RU" b="1" dirty="0" smtClean="0"/>
            <a:t>Позиция Управления:</a:t>
          </a:r>
          <a:r>
            <a:rPr lang="ru-RU" dirty="0" smtClean="0"/>
            <a:t> действующее законодательство не содержит требований по указанию в предписании конкретных мероприятий, которые необходимо совершить юридическому лицу.</a:t>
          </a:r>
          <a:endParaRPr lang="ru-RU" dirty="0"/>
        </a:p>
      </dgm:t>
    </dgm:pt>
    <dgm:pt modelId="{8AD5C15B-E272-4954-8D5A-220739B9C9D6}" type="parTrans" cxnId="{113417F9-8ECC-4428-826E-9A9E71F9FFD0}">
      <dgm:prSet/>
      <dgm:spPr/>
      <dgm:t>
        <a:bodyPr/>
        <a:lstStyle/>
        <a:p>
          <a:endParaRPr lang="ru-RU"/>
        </a:p>
      </dgm:t>
    </dgm:pt>
    <dgm:pt modelId="{A7A68897-56FD-4D88-949A-C5383E4E2C0C}" type="sibTrans" cxnId="{113417F9-8ECC-4428-826E-9A9E71F9FFD0}">
      <dgm:prSet/>
      <dgm:spPr/>
      <dgm:t>
        <a:bodyPr/>
        <a:lstStyle/>
        <a:p>
          <a:endParaRPr lang="ru-RU"/>
        </a:p>
      </dgm:t>
    </dgm:pt>
    <dgm:pt modelId="{68144876-02A9-44DD-AE69-0F42C7B99BF9}">
      <dgm:prSet/>
      <dgm:spPr/>
      <dgm:t>
        <a:bodyPr/>
        <a:lstStyle/>
        <a:p>
          <a:r>
            <a:rPr lang="ru-RU" b="1" dirty="0" smtClean="0"/>
            <a:t>Судами поддержаны </a:t>
          </a:r>
          <a:r>
            <a:rPr lang="ru-RU" dirty="0" smtClean="0"/>
            <a:t>доводы Управления об отсутствия у административного органа обязанности по указанию способов исполнения предписания, так как каждый из них требует различных финансовых и временных затрат.</a:t>
          </a:r>
          <a:endParaRPr lang="ru-RU" dirty="0"/>
        </a:p>
      </dgm:t>
    </dgm:pt>
    <dgm:pt modelId="{E9172E3A-F917-4D9C-B038-8DC99119BBDF}" type="parTrans" cxnId="{3AF0D1CA-8754-4F6E-BF7A-378C8F76AE4C}">
      <dgm:prSet/>
      <dgm:spPr/>
      <dgm:t>
        <a:bodyPr/>
        <a:lstStyle/>
        <a:p>
          <a:endParaRPr lang="ru-RU"/>
        </a:p>
      </dgm:t>
    </dgm:pt>
    <dgm:pt modelId="{C76D23F6-EF4D-40E1-8D9E-A374796F16CE}" type="sibTrans" cxnId="{3AF0D1CA-8754-4F6E-BF7A-378C8F76AE4C}">
      <dgm:prSet/>
      <dgm:spPr/>
      <dgm:t>
        <a:bodyPr/>
        <a:lstStyle/>
        <a:p>
          <a:endParaRPr lang="ru-RU"/>
        </a:p>
      </dgm:t>
    </dgm:pt>
    <dgm:pt modelId="{679F71A6-AF93-4ACD-B69E-CCBAA87699D3}" type="pres">
      <dgm:prSet presAssocID="{AC40E638-CA91-4D32-B9A4-3493EB01D03F}" presName="linear" presStyleCnt="0">
        <dgm:presLayoutVars>
          <dgm:animLvl val="lvl"/>
          <dgm:resizeHandles val="exact"/>
        </dgm:presLayoutVars>
      </dgm:prSet>
      <dgm:spPr/>
      <dgm:t>
        <a:bodyPr/>
        <a:lstStyle/>
        <a:p>
          <a:endParaRPr lang="ru-RU"/>
        </a:p>
      </dgm:t>
    </dgm:pt>
    <dgm:pt modelId="{9FBA17BA-3CC7-4B50-9600-01023E337ED8}" type="pres">
      <dgm:prSet presAssocID="{153D430D-0639-4283-831E-0CE1D86CAD16}" presName="parentText" presStyleLbl="node1" presStyleIdx="0" presStyleCnt="1">
        <dgm:presLayoutVars>
          <dgm:chMax val="0"/>
          <dgm:bulletEnabled val="1"/>
        </dgm:presLayoutVars>
      </dgm:prSet>
      <dgm:spPr/>
      <dgm:t>
        <a:bodyPr/>
        <a:lstStyle/>
        <a:p>
          <a:endParaRPr lang="ru-RU"/>
        </a:p>
      </dgm:t>
    </dgm:pt>
    <dgm:pt modelId="{ECE595E1-C205-423D-952A-617635B757DD}" type="pres">
      <dgm:prSet presAssocID="{153D430D-0639-4283-831E-0CE1D86CAD16}" presName="childText" presStyleLbl="revTx" presStyleIdx="0" presStyleCnt="1">
        <dgm:presLayoutVars>
          <dgm:bulletEnabled val="1"/>
        </dgm:presLayoutVars>
      </dgm:prSet>
      <dgm:spPr/>
      <dgm:t>
        <a:bodyPr/>
        <a:lstStyle/>
        <a:p>
          <a:endParaRPr lang="ru-RU"/>
        </a:p>
      </dgm:t>
    </dgm:pt>
  </dgm:ptLst>
  <dgm:cxnLst>
    <dgm:cxn modelId="{113417F9-8ECC-4428-826E-9A9E71F9FFD0}" srcId="{153D430D-0639-4283-831E-0CE1D86CAD16}" destId="{EDDF4E9A-BE0C-4A51-914D-74C44E1C4FE3}" srcOrd="1" destOrd="0" parTransId="{8AD5C15B-E272-4954-8D5A-220739B9C9D6}" sibTransId="{A7A68897-56FD-4D88-949A-C5383E4E2C0C}"/>
    <dgm:cxn modelId="{A0E2D132-B49C-4A5C-A4F4-CCC18922E728}" type="presOf" srcId="{153D430D-0639-4283-831E-0CE1D86CAD16}" destId="{9FBA17BA-3CC7-4B50-9600-01023E337ED8}" srcOrd="0" destOrd="0" presId="urn:microsoft.com/office/officeart/2005/8/layout/vList2"/>
    <dgm:cxn modelId="{0C63EEAF-0B44-400E-9906-250B263CBD70}" srcId="{153D430D-0639-4283-831E-0CE1D86CAD16}" destId="{5AE3D362-31B5-4418-9F4F-000BD5B17097}" srcOrd="0" destOrd="0" parTransId="{87BE7812-A23A-4D9B-A955-2C2DEECAC6B3}" sibTransId="{602FB748-503E-4ABE-A893-8F69331CBECC}"/>
    <dgm:cxn modelId="{3AF0D1CA-8754-4F6E-BF7A-378C8F76AE4C}" srcId="{153D430D-0639-4283-831E-0CE1D86CAD16}" destId="{68144876-02A9-44DD-AE69-0F42C7B99BF9}" srcOrd="2" destOrd="0" parTransId="{E9172E3A-F917-4D9C-B038-8DC99119BBDF}" sibTransId="{C76D23F6-EF4D-40E1-8D9E-A374796F16CE}"/>
    <dgm:cxn modelId="{FAF7FA9A-9E99-44A3-A835-B8C3BCE217E1}" type="presOf" srcId="{AC40E638-CA91-4D32-B9A4-3493EB01D03F}" destId="{679F71A6-AF93-4ACD-B69E-CCBAA87699D3}" srcOrd="0" destOrd="0" presId="urn:microsoft.com/office/officeart/2005/8/layout/vList2"/>
    <dgm:cxn modelId="{DC51AF1A-8548-4DF6-99AE-1DA4BD42CEE0}" type="presOf" srcId="{5AE3D362-31B5-4418-9F4F-000BD5B17097}" destId="{ECE595E1-C205-423D-952A-617635B757DD}" srcOrd="0" destOrd="0" presId="urn:microsoft.com/office/officeart/2005/8/layout/vList2"/>
    <dgm:cxn modelId="{1255909C-2258-484F-AAAC-B6C89512FE85}" type="presOf" srcId="{68144876-02A9-44DD-AE69-0F42C7B99BF9}" destId="{ECE595E1-C205-423D-952A-617635B757DD}" srcOrd="0" destOrd="2" presId="urn:microsoft.com/office/officeart/2005/8/layout/vList2"/>
    <dgm:cxn modelId="{5BAD2420-FFB5-4843-A208-4EF7735D6977}" srcId="{AC40E638-CA91-4D32-B9A4-3493EB01D03F}" destId="{153D430D-0639-4283-831E-0CE1D86CAD16}" srcOrd="0" destOrd="0" parTransId="{B83F94FF-D878-443F-B72D-98038F53189F}" sibTransId="{E526C6F1-0140-47F5-AE80-B543E455E673}"/>
    <dgm:cxn modelId="{6E217790-5530-4C32-8525-B6320F99F555}" type="presOf" srcId="{EDDF4E9A-BE0C-4A51-914D-74C44E1C4FE3}" destId="{ECE595E1-C205-423D-952A-617635B757DD}" srcOrd="0" destOrd="1" presId="urn:microsoft.com/office/officeart/2005/8/layout/vList2"/>
    <dgm:cxn modelId="{1C92B0B9-958F-477E-AAB3-E5E98886DC30}" type="presParOf" srcId="{679F71A6-AF93-4ACD-B69E-CCBAA87699D3}" destId="{9FBA17BA-3CC7-4B50-9600-01023E337ED8}" srcOrd="0" destOrd="0" presId="urn:microsoft.com/office/officeart/2005/8/layout/vList2"/>
    <dgm:cxn modelId="{B27ECBC4-E27F-4E08-A7ED-D78DEF823056}" type="presParOf" srcId="{679F71A6-AF93-4ACD-B69E-CCBAA87699D3}" destId="{ECE595E1-C205-423D-952A-617635B757D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BDC385-922E-4127-8124-2CF39AC7E334}">
      <dsp:nvSpPr>
        <dsp:cNvPr id="0" name=""/>
        <dsp:cNvSpPr/>
      </dsp:nvSpPr>
      <dsp:spPr>
        <a:xfrm>
          <a:off x="2061739" y="2737696"/>
          <a:ext cx="1957275" cy="1913111"/>
        </a:xfrm>
        <a:custGeom>
          <a:avLst/>
          <a:gdLst/>
          <a:ahLst/>
          <a:cxnLst/>
          <a:rect l="0" t="0" r="0" b="0"/>
          <a:pathLst>
            <a:path>
              <a:moveTo>
                <a:pt x="0" y="0"/>
              </a:moveTo>
              <a:lnTo>
                <a:pt x="978637" y="0"/>
              </a:lnTo>
              <a:lnTo>
                <a:pt x="978637" y="1913111"/>
              </a:lnTo>
              <a:lnTo>
                <a:pt x="1957275" y="191311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ru-RU" sz="2000" kern="1200" dirty="0">
            <a:latin typeface="+mj-lt"/>
          </a:endParaRPr>
        </a:p>
      </dsp:txBody>
      <dsp:txXfrm>
        <a:off x="2971952" y="3625828"/>
        <a:ext cx="136847" cy="136847"/>
      </dsp:txXfrm>
    </dsp:sp>
    <dsp:sp modelId="{1539B166-02F8-4AB1-B9D2-2BB595BC8B05}">
      <dsp:nvSpPr>
        <dsp:cNvPr id="0" name=""/>
        <dsp:cNvSpPr/>
      </dsp:nvSpPr>
      <dsp:spPr>
        <a:xfrm>
          <a:off x="2061739" y="2737696"/>
          <a:ext cx="1957275" cy="723852"/>
        </a:xfrm>
        <a:custGeom>
          <a:avLst/>
          <a:gdLst/>
          <a:ahLst/>
          <a:cxnLst/>
          <a:rect l="0" t="0" r="0" b="0"/>
          <a:pathLst>
            <a:path>
              <a:moveTo>
                <a:pt x="0" y="0"/>
              </a:moveTo>
              <a:lnTo>
                <a:pt x="978637" y="0"/>
              </a:lnTo>
              <a:lnTo>
                <a:pt x="978637" y="723852"/>
              </a:lnTo>
              <a:lnTo>
                <a:pt x="1957275" y="723852"/>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ru-RU" sz="2000" kern="1200" dirty="0">
            <a:latin typeface="+mj-lt"/>
          </a:endParaRPr>
        </a:p>
      </dsp:txBody>
      <dsp:txXfrm>
        <a:off x="2988205" y="3047452"/>
        <a:ext cx="104341" cy="104341"/>
      </dsp:txXfrm>
    </dsp:sp>
    <dsp:sp modelId="{35DCB763-66D8-4EB1-8E15-FEC5BB22B1AB}">
      <dsp:nvSpPr>
        <dsp:cNvPr id="0" name=""/>
        <dsp:cNvSpPr/>
      </dsp:nvSpPr>
      <dsp:spPr>
        <a:xfrm>
          <a:off x="2061739" y="2466057"/>
          <a:ext cx="1928486" cy="271639"/>
        </a:xfrm>
        <a:custGeom>
          <a:avLst/>
          <a:gdLst/>
          <a:ahLst/>
          <a:cxnLst/>
          <a:rect l="0" t="0" r="0" b="0"/>
          <a:pathLst>
            <a:path>
              <a:moveTo>
                <a:pt x="0" y="271639"/>
              </a:moveTo>
              <a:lnTo>
                <a:pt x="964243" y="271639"/>
              </a:lnTo>
              <a:lnTo>
                <a:pt x="964243" y="0"/>
              </a:lnTo>
              <a:lnTo>
                <a:pt x="192848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ru-RU" sz="2000" kern="1200" dirty="0">
            <a:latin typeface="+mj-lt"/>
          </a:endParaRPr>
        </a:p>
      </dsp:txBody>
      <dsp:txXfrm>
        <a:off x="2977294" y="2553188"/>
        <a:ext cx="97376" cy="97376"/>
      </dsp:txXfrm>
    </dsp:sp>
    <dsp:sp modelId="{6AABC2D8-F94D-47FD-B7C2-AA8060120F61}">
      <dsp:nvSpPr>
        <dsp:cNvPr id="0" name=""/>
        <dsp:cNvSpPr/>
      </dsp:nvSpPr>
      <dsp:spPr>
        <a:xfrm>
          <a:off x="2061739" y="1460567"/>
          <a:ext cx="1925036" cy="1277128"/>
        </a:xfrm>
        <a:custGeom>
          <a:avLst/>
          <a:gdLst/>
          <a:ahLst/>
          <a:cxnLst/>
          <a:rect l="0" t="0" r="0" b="0"/>
          <a:pathLst>
            <a:path>
              <a:moveTo>
                <a:pt x="0" y="1277128"/>
              </a:moveTo>
              <a:lnTo>
                <a:pt x="962518" y="1277128"/>
              </a:lnTo>
              <a:lnTo>
                <a:pt x="962518" y="0"/>
              </a:lnTo>
              <a:lnTo>
                <a:pt x="192503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ru-RU" sz="800" kern="1200"/>
        </a:p>
      </dsp:txBody>
      <dsp:txXfrm>
        <a:off x="2966503" y="2041378"/>
        <a:ext cx="115507" cy="115507"/>
      </dsp:txXfrm>
    </dsp:sp>
    <dsp:sp modelId="{7B8B15E9-1836-4A88-B6AE-31B417C69F70}">
      <dsp:nvSpPr>
        <dsp:cNvPr id="0" name=""/>
        <dsp:cNvSpPr/>
      </dsp:nvSpPr>
      <dsp:spPr>
        <a:xfrm>
          <a:off x="2061739" y="441946"/>
          <a:ext cx="1895261" cy="2295750"/>
        </a:xfrm>
        <a:custGeom>
          <a:avLst/>
          <a:gdLst/>
          <a:ahLst/>
          <a:cxnLst/>
          <a:rect l="0" t="0" r="0" b="0"/>
          <a:pathLst>
            <a:path>
              <a:moveTo>
                <a:pt x="0" y="2295750"/>
              </a:moveTo>
              <a:lnTo>
                <a:pt x="947630" y="2295750"/>
              </a:lnTo>
              <a:lnTo>
                <a:pt x="947630" y="0"/>
              </a:lnTo>
              <a:lnTo>
                <a:pt x="189526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ru-RU" sz="2000" kern="1200" dirty="0">
            <a:latin typeface="+mj-lt"/>
          </a:endParaRPr>
        </a:p>
      </dsp:txBody>
      <dsp:txXfrm>
        <a:off x="2934945" y="1515396"/>
        <a:ext cx="148849" cy="148849"/>
      </dsp:txXfrm>
    </dsp:sp>
    <dsp:sp modelId="{129DCBA1-373F-4151-AB2B-339E1B38E0CE}">
      <dsp:nvSpPr>
        <dsp:cNvPr id="0" name=""/>
        <dsp:cNvSpPr/>
      </dsp:nvSpPr>
      <dsp:spPr>
        <a:xfrm rot="16200000">
          <a:off x="-1160976" y="2167378"/>
          <a:ext cx="5304794" cy="11406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ru-RU" sz="2800" kern="1200" baseline="0" dirty="0">
              <a:latin typeface="+mj-lt"/>
            </a:rPr>
            <a:t>Осуществляет функции по</a:t>
          </a:r>
        </a:p>
        <a:p>
          <a:pPr lvl="0" algn="ctr" defTabSz="1244600">
            <a:lnSpc>
              <a:spcPct val="90000"/>
            </a:lnSpc>
            <a:spcBef>
              <a:spcPct val="0"/>
            </a:spcBef>
            <a:spcAft>
              <a:spcPct val="35000"/>
            </a:spcAft>
          </a:pPr>
          <a:r>
            <a:rPr lang="ru-RU" sz="2800" kern="1200" baseline="0" dirty="0">
              <a:latin typeface="+mj-lt"/>
            </a:rPr>
            <a:t> контролю </a:t>
          </a:r>
          <a:r>
            <a:rPr lang="en-US" sz="2800" kern="1200" baseline="0" dirty="0">
              <a:latin typeface="+mj-lt"/>
            </a:rPr>
            <a:t>(</a:t>
          </a:r>
          <a:r>
            <a:rPr lang="ru-RU" sz="2800" kern="1200" baseline="0" dirty="0">
              <a:latin typeface="+mj-lt"/>
            </a:rPr>
            <a:t>надзору)</a:t>
          </a:r>
        </a:p>
      </dsp:txBody>
      <dsp:txXfrm>
        <a:off x="-1160976" y="2167378"/>
        <a:ext cx="5304794" cy="1140636"/>
      </dsp:txXfrm>
    </dsp:sp>
    <dsp:sp modelId="{DC778D54-2497-4D96-9CDC-FCC968CF5417}">
      <dsp:nvSpPr>
        <dsp:cNvPr id="0" name=""/>
        <dsp:cNvSpPr/>
      </dsp:nvSpPr>
      <dsp:spPr>
        <a:xfrm>
          <a:off x="3957001" y="0"/>
          <a:ext cx="3719050" cy="8838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a:latin typeface="+mj-lt"/>
            </a:rPr>
            <a:t>Федеральный государственный надзор в области промышленной безопасности</a:t>
          </a:r>
        </a:p>
      </dsp:txBody>
      <dsp:txXfrm>
        <a:off x="3957001" y="0"/>
        <a:ext cx="3719050" cy="883892"/>
      </dsp:txXfrm>
    </dsp:sp>
    <dsp:sp modelId="{BD2AE641-8AE4-42FA-8C3D-7CD5E72CE521}">
      <dsp:nvSpPr>
        <dsp:cNvPr id="0" name=""/>
        <dsp:cNvSpPr/>
      </dsp:nvSpPr>
      <dsp:spPr>
        <a:xfrm>
          <a:off x="3986775" y="1018621"/>
          <a:ext cx="3719050" cy="8838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a:latin typeface="+mj-lt"/>
            </a:rPr>
            <a:t>Федеральный государственный </a:t>
          </a:r>
          <a:r>
            <a:rPr lang="ru-RU" sz="2000" kern="1200" dirty="0" smtClean="0">
              <a:latin typeface="+mj-lt"/>
            </a:rPr>
            <a:t>горный надзор</a:t>
          </a:r>
          <a:endParaRPr lang="ru-RU" sz="2000" kern="1200" dirty="0">
            <a:latin typeface="+mj-lt"/>
          </a:endParaRPr>
        </a:p>
      </dsp:txBody>
      <dsp:txXfrm>
        <a:off x="3986775" y="1018621"/>
        <a:ext cx="3719050" cy="883892"/>
      </dsp:txXfrm>
    </dsp:sp>
    <dsp:sp modelId="{F2CC8182-294B-412D-95AF-BC3551B632A5}">
      <dsp:nvSpPr>
        <dsp:cNvPr id="0" name=""/>
        <dsp:cNvSpPr/>
      </dsp:nvSpPr>
      <dsp:spPr>
        <a:xfrm>
          <a:off x="3990225" y="2024111"/>
          <a:ext cx="3693885" cy="8838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a:latin typeface="+mj-lt"/>
            </a:rPr>
            <a:t>Федеральный государственный энергетический надзор</a:t>
          </a:r>
        </a:p>
      </dsp:txBody>
      <dsp:txXfrm>
        <a:off x="3990225" y="2024111"/>
        <a:ext cx="3693885" cy="883892"/>
      </dsp:txXfrm>
    </dsp:sp>
    <dsp:sp modelId="{A034BE9F-FD2D-46C0-9EE4-9744C3372DDB}">
      <dsp:nvSpPr>
        <dsp:cNvPr id="0" name=""/>
        <dsp:cNvSpPr/>
      </dsp:nvSpPr>
      <dsp:spPr>
        <a:xfrm>
          <a:off x="4019014" y="3019603"/>
          <a:ext cx="3719050" cy="8838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a:latin typeface="+mj-lt"/>
            </a:rPr>
            <a:t>Федеральный государственный надзор в области безопасности гидротехнических сооружений</a:t>
          </a:r>
        </a:p>
      </dsp:txBody>
      <dsp:txXfrm>
        <a:off x="4019014" y="3019603"/>
        <a:ext cx="3719050" cy="883892"/>
      </dsp:txXfrm>
    </dsp:sp>
    <dsp:sp modelId="{C0216BDD-C184-458B-A054-A04CF7704D99}">
      <dsp:nvSpPr>
        <dsp:cNvPr id="0" name=""/>
        <dsp:cNvSpPr/>
      </dsp:nvSpPr>
      <dsp:spPr>
        <a:xfrm>
          <a:off x="4019014" y="4091499"/>
          <a:ext cx="3719079" cy="11186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ts val="0"/>
            </a:spcAft>
          </a:pPr>
          <a:r>
            <a:rPr lang="ru-RU" sz="1800" kern="1200" dirty="0">
              <a:latin typeface="+mj-lt"/>
            </a:rPr>
            <a:t>Федеральный государственный строительный надзор ,</a:t>
          </a:r>
        </a:p>
        <a:p>
          <a:pPr lvl="0" algn="ctr" defTabSz="800100">
            <a:lnSpc>
              <a:spcPct val="100000"/>
            </a:lnSpc>
            <a:spcBef>
              <a:spcPct val="0"/>
            </a:spcBef>
            <a:spcAft>
              <a:spcPts val="0"/>
            </a:spcAft>
          </a:pPr>
          <a:r>
            <a:rPr lang="ru-RU" sz="1800" kern="1200" dirty="0">
              <a:latin typeface="+mj-lt"/>
            </a:rPr>
            <a:t>Федеральный государственный надзор за СРО</a:t>
          </a:r>
        </a:p>
      </dsp:txBody>
      <dsp:txXfrm>
        <a:off x="4019014" y="4091499"/>
        <a:ext cx="3719079" cy="111861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0.63361</cdr:x>
      <cdr:y>0.01401</cdr:y>
    </cdr:from>
    <cdr:to>
      <cdr:x>0.71231</cdr:x>
      <cdr:y>0.08921</cdr:y>
    </cdr:to>
    <cdr:sp macro="" textlink="">
      <cdr:nvSpPr>
        <cdr:cNvPr id="4" name="TextBox 3"/>
        <cdr:cNvSpPr txBox="1"/>
      </cdr:nvSpPr>
      <cdr:spPr>
        <a:xfrm xmlns:a="http://schemas.openxmlformats.org/drawingml/2006/main">
          <a:off x="5544616" y="71438"/>
          <a:ext cx="688686" cy="383351"/>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ru-RU" sz="2800" dirty="0"/>
        </a:p>
      </cdr:txBody>
    </cdr:sp>
  </cdr:relSizeAnchor>
  <cdr:relSizeAnchor xmlns:cdr="http://schemas.openxmlformats.org/drawingml/2006/chartDrawing">
    <cdr:from>
      <cdr:x>0.20567</cdr:x>
      <cdr:y>0.33598</cdr:y>
    </cdr:from>
    <cdr:to>
      <cdr:x>0.46567</cdr:x>
      <cdr:y>0.59761</cdr:y>
    </cdr:to>
    <cdr:sp macro="" textlink="">
      <cdr:nvSpPr>
        <cdr:cNvPr id="2" name="TextBox 1"/>
        <cdr:cNvSpPr txBox="1"/>
      </cdr:nvSpPr>
      <cdr:spPr>
        <a:xfrm xmlns:a="http://schemas.openxmlformats.org/drawingml/2006/main">
          <a:off x="1271456" y="1294621"/>
          <a:ext cx="1607244" cy="10081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ru-RU" sz="1400" dirty="0" smtClean="0">
              <a:solidFill>
                <a:schemeClr val="bg2"/>
              </a:solidFill>
            </a:rPr>
            <a:t>Тюменская область</a:t>
          </a:r>
          <a:endParaRPr lang="ru-RU" sz="1350" dirty="0">
            <a:solidFill>
              <a:schemeClr val="bg2"/>
            </a:solidFill>
          </a:endParaRPr>
        </a:p>
      </cdr:txBody>
    </cdr:sp>
  </cdr:relSizeAnchor>
  <cdr:relSizeAnchor xmlns:cdr="http://schemas.openxmlformats.org/drawingml/2006/chartDrawing">
    <cdr:from>
      <cdr:x>0.48201</cdr:x>
      <cdr:y>0.26469</cdr:y>
    </cdr:from>
    <cdr:to>
      <cdr:x>0.78486</cdr:x>
      <cdr:y>0.33944</cdr:y>
    </cdr:to>
    <cdr:sp macro="" textlink="">
      <cdr:nvSpPr>
        <cdr:cNvPr id="3" name="TextBox 2"/>
        <cdr:cNvSpPr txBox="1"/>
      </cdr:nvSpPr>
      <cdr:spPr>
        <a:xfrm xmlns:a="http://schemas.openxmlformats.org/drawingml/2006/main">
          <a:off x="3528392" y="1019919"/>
          <a:ext cx="2216901" cy="2880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ru-RU" sz="1400" dirty="0" smtClean="0">
              <a:solidFill>
                <a:srgbClr val="3103F7"/>
              </a:solidFill>
            </a:rPr>
            <a:t>ХМАО-Югра</a:t>
          </a:r>
          <a:endParaRPr lang="ru-RU" sz="1100" dirty="0">
            <a:solidFill>
              <a:srgbClr val="3103F7"/>
            </a:solidFill>
          </a:endParaRPr>
        </a:p>
      </cdr:txBody>
    </cdr:sp>
  </cdr:relSizeAnchor>
  <cdr:relSizeAnchor xmlns:cdr="http://schemas.openxmlformats.org/drawingml/2006/chartDrawing">
    <cdr:from>
      <cdr:x>0.5</cdr:x>
      <cdr:y>0.52286</cdr:y>
    </cdr:from>
    <cdr:to>
      <cdr:x>0.74149</cdr:x>
      <cdr:y>0.59761</cdr:y>
    </cdr:to>
    <cdr:sp macro="" textlink="">
      <cdr:nvSpPr>
        <cdr:cNvPr id="5" name="TextBox 4"/>
        <cdr:cNvSpPr txBox="1"/>
      </cdr:nvSpPr>
      <cdr:spPr>
        <a:xfrm xmlns:a="http://schemas.openxmlformats.org/drawingml/2006/main">
          <a:off x="3090943" y="2014701"/>
          <a:ext cx="1492881"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0.44704</cdr:x>
      <cdr:y>0.54249</cdr:y>
    </cdr:from>
    <cdr:to>
      <cdr:x>0.69165</cdr:x>
      <cdr:y>0.63592</cdr:y>
    </cdr:to>
    <cdr:sp macro="" textlink="">
      <cdr:nvSpPr>
        <cdr:cNvPr id="6" name="TextBox 5"/>
        <cdr:cNvSpPr txBox="1"/>
      </cdr:nvSpPr>
      <cdr:spPr>
        <a:xfrm xmlns:a="http://schemas.openxmlformats.org/drawingml/2006/main">
          <a:off x="3272390" y="2090354"/>
          <a:ext cx="1790577" cy="3600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ru-RU" sz="1400" dirty="0" smtClean="0">
              <a:solidFill>
                <a:srgbClr val="3103F7"/>
              </a:solidFill>
            </a:rPr>
            <a:t>ЯНАО</a:t>
          </a:r>
          <a:endParaRPr lang="ru-RU" sz="1400" dirty="0">
            <a:solidFill>
              <a:srgbClr val="3103F7"/>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0.63361</cdr:x>
      <cdr:y>0.01401</cdr:y>
    </cdr:from>
    <cdr:to>
      <cdr:x>0.71231</cdr:x>
      <cdr:y>0.08921</cdr:y>
    </cdr:to>
    <cdr:sp macro="" textlink="">
      <cdr:nvSpPr>
        <cdr:cNvPr id="4" name="TextBox 3"/>
        <cdr:cNvSpPr txBox="1"/>
      </cdr:nvSpPr>
      <cdr:spPr>
        <a:xfrm xmlns:a="http://schemas.openxmlformats.org/drawingml/2006/main">
          <a:off x="5544616" y="71438"/>
          <a:ext cx="688686" cy="383351"/>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ru-RU" sz="2800" dirty="0"/>
        </a:p>
      </cdr:txBody>
    </cdr:sp>
  </cdr:relSizeAnchor>
  <cdr:relSizeAnchor xmlns:cdr="http://schemas.openxmlformats.org/drawingml/2006/chartDrawing">
    <cdr:from>
      <cdr:x>0.5</cdr:x>
      <cdr:y>0.52286</cdr:y>
    </cdr:from>
    <cdr:to>
      <cdr:x>0.74149</cdr:x>
      <cdr:y>0.59761</cdr:y>
    </cdr:to>
    <cdr:sp macro="" textlink="">
      <cdr:nvSpPr>
        <cdr:cNvPr id="5" name="TextBox 4"/>
        <cdr:cNvSpPr txBox="1"/>
      </cdr:nvSpPr>
      <cdr:spPr>
        <a:xfrm xmlns:a="http://schemas.openxmlformats.org/drawingml/2006/main">
          <a:off x="3090943" y="2014701"/>
          <a:ext cx="1492881"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0.29996</cdr:x>
      <cdr:y>0.13072</cdr:y>
    </cdr:from>
    <cdr:to>
      <cdr:x>0.45462</cdr:x>
      <cdr:y>0.23249</cdr:y>
    </cdr:to>
    <cdr:sp macro="" textlink="">
      <cdr:nvSpPr>
        <cdr:cNvPr id="2" name="TextBox 1"/>
        <cdr:cNvSpPr txBox="1"/>
      </cdr:nvSpPr>
      <cdr:spPr>
        <a:xfrm xmlns:a="http://schemas.openxmlformats.org/drawingml/2006/main">
          <a:off x="1396586" y="476955"/>
          <a:ext cx="720072" cy="371323"/>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ru-RU" sz="1800" b="1" dirty="0" smtClean="0">
              <a:solidFill>
                <a:srgbClr val="C00000"/>
              </a:solidFill>
            </a:rPr>
            <a:t>669</a:t>
          </a:r>
          <a:endParaRPr lang="ru-RU" sz="1800" b="1" dirty="0">
            <a:solidFill>
              <a:srgbClr val="C00000"/>
            </a:solidFill>
          </a:endParaRPr>
        </a:p>
      </cdr:txBody>
    </cdr:sp>
  </cdr:relSizeAnchor>
  <cdr:relSizeAnchor xmlns:cdr="http://schemas.openxmlformats.org/drawingml/2006/chartDrawing">
    <cdr:from>
      <cdr:x>0.63361</cdr:x>
      <cdr:y>0.01401</cdr:y>
    </cdr:from>
    <cdr:to>
      <cdr:x>0.71231</cdr:x>
      <cdr:y>0.08921</cdr:y>
    </cdr:to>
    <cdr:sp macro="" textlink="">
      <cdr:nvSpPr>
        <cdr:cNvPr id="4" name="TextBox 3"/>
        <cdr:cNvSpPr txBox="1"/>
      </cdr:nvSpPr>
      <cdr:spPr>
        <a:xfrm xmlns:a="http://schemas.openxmlformats.org/drawingml/2006/main">
          <a:off x="5544616" y="71438"/>
          <a:ext cx="688686" cy="383351"/>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ru-RU" sz="2800" dirty="0"/>
        </a:p>
      </cdr:txBody>
    </cdr:sp>
  </cdr:relSizeAnchor>
  <cdr:relSizeAnchor xmlns:cdr="http://schemas.openxmlformats.org/drawingml/2006/chartDrawing">
    <cdr:from>
      <cdr:x>0.72327</cdr:x>
      <cdr:y>0.05114</cdr:y>
    </cdr:from>
    <cdr:to>
      <cdr:x>0.86078</cdr:x>
      <cdr:y>0.15664</cdr:y>
    </cdr:to>
    <cdr:sp macro="" textlink="">
      <cdr:nvSpPr>
        <cdr:cNvPr id="5" name="TextBox 1"/>
        <cdr:cNvSpPr txBox="1"/>
      </cdr:nvSpPr>
      <cdr:spPr>
        <a:xfrm xmlns:a="http://schemas.openxmlformats.org/drawingml/2006/main">
          <a:off x="3367444" y="186580"/>
          <a:ext cx="640225" cy="38493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u-RU" sz="1800" b="1" dirty="0" smtClean="0">
              <a:solidFill>
                <a:srgbClr val="C00000"/>
              </a:solidFill>
            </a:rPr>
            <a:t>811</a:t>
          </a:r>
        </a:p>
        <a:p xmlns:a="http://schemas.openxmlformats.org/drawingml/2006/main">
          <a:pPr algn="ctr"/>
          <a:endParaRPr lang="ru-RU" sz="1800" b="1" dirty="0" smtClean="0">
            <a:solidFill>
              <a:srgbClr val="C00000"/>
            </a:solidFill>
          </a:endParaRPr>
        </a:p>
      </cdr:txBody>
    </cdr:sp>
  </cdr:relSizeAnchor>
  <cdr:relSizeAnchor xmlns:cdr="http://schemas.openxmlformats.org/drawingml/2006/chartDrawing">
    <cdr:from>
      <cdr:x>0.48181</cdr:x>
      <cdr:y>0.12018</cdr:y>
    </cdr:from>
    <cdr:to>
      <cdr:x>0.62893</cdr:x>
      <cdr:y>0.21715</cdr:y>
    </cdr:to>
    <cdr:sp macro="" textlink="">
      <cdr:nvSpPr>
        <cdr:cNvPr id="7" name="TextBox 6"/>
        <cdr:cNvSpPr txBox="1"/>
      </cdr:nvSpPr>
      <cdr:spPr>
        <a:xfrm xmlns:a="http://schemas.openxmlformats.org/drawingml/2006/main">
          <a:off x="2243214" y="438503"/>
          <a:ext cx="684967" cy="35381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ru-RU" sz="1800" b="1" dirty="0" smtClean="0">
              <a:solidFill>
                <a:srgbClr val="C00000"/>
              </a:solidFill>
            </a:rPr>
            <a:t>737</a:t>
          </a:r>
          <a:endParaRPr lang="ru-RU" sz="1800" b="1" dirty="0">
            <a:solidFill>
              <a:srgbClr val="C0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5"/>
            <a:ext cx="2946400" cy="49847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688" y="5"/>
            <a:ext cx="2946400" cy="498475"/>
          </a:xfrm>
          <a:prstGeom prst="rect">
            <a:avLst/>
          </a:prstGeom>
        </p:spPr>
        <p:txBody>
          <a:bodyPr vert="horz" lIns="91440" tIns="45720" rIns="91440" bIns="45720" rtlCol="0"/>
          <a:lstStyle>
            <a:lvl1pPr algn="r">
              <a:defRPr sz="1200"/>
            </a:lvl1pPr>
          </a:lstStyle>
          <a:p>
            <a:fld id="{F060F3B8-5437-4CC3-856C-7EECF0A6414B}" type="datetimeFigureOut">
              <a:rPr lang="ru-RU" smtClean="0"/>
              <a:t>22.09.2023</a:t>
            </a:fld>
            <a:endParaRPr lang="ru-RU"/>
          </a:p>
        </p:txBody>
      </p:sp>
      <p:sp>
        <p:nvSpPr>
          <p:cNvPr id="4" name="Нижний колонтитул 3"/>
          <p:cNvSpPr>
            <a:spLocks noGrp="1"/>
          </p:cNvSpPr>
          <p:nvPr>
            <p:ph type="ftr" sz="quarter" idx="2"/>
          </p:nvPr>
        </p:nvSpPr>
        <p:spPr>
          <a:xfrm>
            <a:off x="1" y="9429753"/>
            <a:ext cx="2946400" cy="498475"/>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49688" y="9429753"/>
            <a:ext cx="2946400" cy="498475"/>
          </a:xfrm>
          <a:prstGeom prst="rect">
            <a:avLst/>
          </a:prstGeom>
        </p:spPr>
        <p:txBody>
          <a:bodyPr vert="horz" lIns="91440" tIns="45720" rIns="91440" bIns="45720" rtlCol="0" anchor="b"/>
          <a:lstStyle>
            <a:lvl1pPr algn="r">
              <a:defRPr sz="1200"/>
            </a:lvl1pPr>
          </a:lstStyle>
          <a:p>
            <a:fld id="{5AFC513D-DA40-4031-BB19-1D8A14870327}" type="slidenum">
              <a:rPr lang="ru-RU" smtClean="0"/>
              <a:t>‹#›</a:t>
            </a:fld>
            <a:endParaRPr lang="ru-RU"/>
          </a:p>
        </p:txBody>
      </p:sp>
    </p:spTree>
    <p:extLst>
      <p:ext uri="{BB962C8B-B14F-4D97-AF65-F5344CB8AC3E}">
        <p14:creationId xmlns:p14="http://schemas.microsoft.com/office/powerpoint/2010/main" val="38793302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8" y="4"/>
            <a:ext cx="2945659" cy="496411"/>
          </a:xfrm>
          <a:prstGeom prst="rect">
            <a:avLst/>
          </a:prstGeom>
        </p:spPr>
        <p:txBody>
          <a:bodyPr vert="horz" lIns="91440" tIns="45720" rIns="91440" bIns="45720" rtlCol="0"/>
          <a:lstStyle>
            <a:lvl1pPr algn="l">
              <a:defRPr sz="1200"/>
            </a:lvl1pPr>
          </a:lstStyle>
          <a:p>
            <a:pPr>
              <a:defRPr/>
            </a:pPr>
            <a:endParaRPr lang="ru-RU" dirty="0"/>
          </a:p>
        </p:txBody>
      </p:sp>
      <p:sp>
        <p:nvSpPr>
          <p:cNvPr id="3" name="Дата 2"/>
          <p:cNvSpPr>
            <a:spLocks noGrp="1"/>
          </p:cNvSpPr>
          <p:nvPr>
            <p:ph type="dt" idx="1"/>
          </p:nvPr>
        </p:nvSpPr>
        <p:spPr>
          <a:xfrm>
            <a:off x="3850451" y="4"/>
            <a:ext cx="2945659" cy="496411"/>
          </a:xfrm>
          <a:prstGeom prst="rect">
            <a:avLst/>
          </a:prstGeom>
        </p:spPr>
        <p:txBody>
          <a:bodyPr vert="horz" lIns="91440" tIns="45720" rIns="91440" bIns="45720" rtlCol="0"/>
          <a:lstStyle>
            <a:lvl1pPr algn="r">
              <a:defRPr sz="1200"/>
            </a:lvl1pPr>
          </a:lstStyle>
          <a:p>
            <a:pPr>
              <a:defRPr/>
            </a:pPr>
            <a:fld id="{69A50B54-FB4A-4538-9A32-1B173709CFE1}" type="datetimeFigureOut">
              <a:rPr lang="ru-RU"/>
              <a:pPr>
                <a:defRPr/>
              </a:pPr>
              <a:t>22.09.2023</a:t>
            </a:fld>
            <a:endParaRPr lang="ru-RU" dirty="0"/>
          </a:p>
        </p:txBody>
      </p:sp>
      <p:sp>
        <p:nvSpPr>
          <p:cNvPr id="4" name="Образ слайда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ru-RU" noProof="0" dirty="0"/>
          </a:p>
        </p:txBody>
      </p:sp>
      <p:sp>
        <p:nvSpPr>
          <p:cNvPr id="5" name="Заметки 4"/>
          <p:cNvSpPr>
            <a:spLocks noGrp="1"/>
          </p:cNvSpPr>
          <p:nvPr>
            <p:ph type="body" sz="quarter" idx="3"/>
          </p:nvPr>
        </p:nvSpPr>
        <p:spPr>
          <a:xfrm>
            <a:off x="679768" y="4715911"/>
            <a:ext cx="5438140" cy="4467701"/>
          </a:xfrm>
          <a:prstGeom prst="rect">
            <a:avLst/>
          </a:prstGeom>
        </p:spPr>
        <p:txBody>
          <a:bodyPr vert="horz" lIns="91440" tIns="45720" rIns="91440" bIns="45720"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8" y="9430097"/>
            <a:ext cx="2945659" cy="496411"/>
          </a:xfrm>
          <a:prstGeom prst="rect">
            <a:avLst/>
          </a:prstGeom>
        </p:spPr>
        <p:txBody>
          <a:bodyPr vert="horz" lIns="91440" tIns="45720" rIns="91440" bIns="45720" rtlCol="0" anchor="b"/>
          <a:lstStyle>
            <a:lvl1pPr algn="l">
              <a:defRPr sz="1200"/>
            </a:lvl1pPr>
          </a:lstStyle>
          <a:p>
            <a:pPr>
              <a:defRPr/>
            </a:pPr>
            <a:endParaRPr lang="ru-RU" dirty="0"/>
          </a:p>
        </p:txBody>
      </p:sp>
      <p:sp>
        <p:nvSpPr>
          <p:cNvPr id="7" name="Номер слайда 6"/>
          <p:cNvSpPr>
            <a:spLocks noGrp="1"/>
          </p:cNvSpPr>
          <p:nvPr>
            <p:ph type="sldNum" sz="quarter" idx="5"/>
          </p:nvPr>
        </p:nvSpPr>
        <p:spPr>
          <a:xfrm>
            <a:off x="3850451" y="9430097"/>
            <a:ext cx="2945659" cy="496411"/>
          </a:xfrm>
          <a:prstGeom prst="rect">
            <a:avLst/>
          </a:prstGeom>
        </p:spPr>
        <p:txBody>
          <a:bodyPr vert="horz" lIns="91440" tIns="45720" rIns="91440" bIns="45720" rtlCol="0" anchor="b"/>
          <a:lstStyle>
            <a:lvl1pPr algn="r">
              <a:defRPr sz="1200"/>
            </a:lvl1pPr>
          </a:lstStyle>
          <a:p>
            <a:pPr>
              <a:defRPr/>
            </a:pPr>
            <a:fld id="{1F2441AE-A906-4B3B-9A5E-F68B4A4F72DD}" type="slidenum">
              <a:rPr lang="ru-RU"/>
              <a:pPr>
                <a:defRPr/>
              </a:pPr>
              <a:t>‹#›</a:t>
            </a:fld>
            <a:endParaRPr lang="ru-RU" dirty="0"/>
          </a:p>
        </p:txBody>
      </p:sp>
    </p:spTree>
    <p:extLst>
      <p:ext uri="{BB962C8B-B14F-4D97-AF65-F5344CB8AC3E}">
        <p14:creationId xmlns:p14="http://schemas.microsoft.com/office/powerpoint/2010/main" val="888723671"/>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AB2F4369-F2AF-448D-94DD-4F53431B670A}" type="slidenum">
              <a:rPr lang="ru-RU" sz="1400" smtClean="0">
                <a:ea typeface="Arial Unicode MS" panose="020B0604020202020204" pitchFamily="34" charset="-128"/>
              </a:rPr>
              <a:pPr>
                <a:spcBef>
                  <a:spcPct val="0"/>
                </a:spcBef>
              </a:pPr>
              <a:t>1</a:t>
            </a:fld>
            <a:endParaRPr lang="ru-RU" sz="1400" dirty="0">
              <a:ea typeface="Arial Unicode MS" panose="020B0604020202020204" pitchFamily="34" charset="-128"/>
            </a:endParaRPr>
          </a:p>
        </p:txBody>
      </p:sp>
      <p:sp>
        <p:nvSpPr>
          <p:cNvPr id="6147" name="Text Box 1"/>
          <p:cNvSpPr txBox="1">
            <a:spLocks noChangeArrowheads="1"/>
          </p:cNvSpPr>
          <p:nvPr/>
        </p:nvSpPr>
        <p:spPr bwMode="auto">
          <a:xfrm>
            <a:off x="0" y="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tIns="91440"/>
          <a:lstStyle/>
          <a:p>
            <a:pPr eaLnBrk="1">
              <a:buClr>
                <a:srgbClr val="000000"/>
              </a:buClr>
              <a:buSzPct val="100000"/>
              <a:buFont typeface="Times New Roman" panose="02020603050405020304" pitchFamily="18" charset="0"/>
              <a:buNone/>
            </a:pPr>
            <a:fld id="{7478EED8-CB29-45EF-B4F2-8DBE5F97B84A}" type="slidenum">
              <a:rPr lang="ru-RU" sz="1400">
                <a:solidFill>
                  <a:srgbClr val="000000"/>
                </a:solidFill>
              </a:rPr>
              <a:pPr eaLnBrk="1">
                <a:buClr>
                  <a:srgbClr val="000000"/>
                </a:buClr>
                <a:buSzPct val="100000"/>
                <a:buFont typeface="Times New Roman" panose="02020603050405020304" pitchFamily="18" charset="0"/>
                <a:buNone/>
              </a:pPr>
              <a:t>1</a:t>
            </a:fld>
            <a:endParaRPr lang="ru-RU" sz="1400" dirty="0">
              <a:solidFill>
                <a:srgbClr val="000000"/>
              </a:solidFill>
            </a:endParaRPr>
          </a:p>
        </p:txBody>
      </p:sp>
      <p:sp>
        <p:nvSpPr>
          <p:cNvPr id="6148" name="Rectangle 2"/>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6149" name="Rectangle 3"/>
          <p:cNvSpPr>
            <a:spLocks noGrp="1" noChangeArrowheads="1"/>
          </p:cNvSpPr>
          <p:nvPr>
            <p:ph type="body" idx="1"/>
          </p:nvPr>
        </p:nvSpPr>
        <p:spPr>
          <a:xfrm>
            <a:off x="906464" y="4717223"/>
            <a:ext cx="4984750" cy="44679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a:spcBef>
                <a:spcPct val="0"/>
              </a:spcBef>
              <a:tabLst>
                <a:tab pos="723900" algn="l"/>
                <a:tab pos="1447800" algn="l"/>
                <a:tab pos="2171700" algn="l"/>
                <a:tab pos="2895600" algn="l"/>
                <a:tab pos="3619500" algn="l"/>
                <a:tab pos="4343400" algn="l"/>
              </a:tabLst>
            </a:pPr>
            <a:endParaRPr lang="ru-RU" sz="2000" dirty="0">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 name="Нижний колонтитул 1"/>
          <p:cNvSpPr>
            <a:spLocks noGrp="1"/>
          </p:cNvSpPr>
          <p:nvPr>
            <p:ph type="ftr" sz="quarter" idx="10"/>
          </p:nvPr>
        </p:nvSpPr>
        <p:spPr/>
        <p:txBody>
          <a:bodyPr/>
          <a:lstStyle/>
          <a:p>
            <a:pPr>
              <a:defRPr/>
            </a:pPr>
            <a:endParaRPr lang="ru-RU" dirty="0"/>
          </a:p>
        </p:txBody>
      </p:sp>
    </p:spTree>
    <p:extLst>
      <p:ext uri="{BB962C8B-B14F-4D97-AF65-F5344CB8AC3E}">
        <p14:creationId xmlns:p14="http://schemas.microsoft.com/office/powerpoint/2010/main" val="4216527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F2441AE-A906-4B3B-9A5E-F68B4A4F72DD}" type="slidenum">
              <a:rPr lang="ru-RU" smtClean="0"/>
              <a:pPr>
                <a:defRPr/>
              </a:pPr>
              <a:t>13</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Tree>
    <p:extLst>
      <p:ext uri="{BB962C8B-B14F-4D97-AF65-F5344CB8AC3E}">
        <p14:creationId xmlns:p14="http://schemas.microsoft.com/office/powerpoint/2010/main" val="1467229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pPr>
              <a:defRPr/>
            </a:pPr>
            <a:fld id="{1F2441AE-A906-4B3B-9A5E-F68B4A4F72DD}" type="slidenum">
              <a:rPr lang="ru-RU" smtClean="0">
                <a:solidFill>
                  <a:prstClr val="black"/>
                </a:solidFill>
              </a:rPr>
              <a:pPr>
                <a:defRPr/>
              </a:pPr>
              <a:t>18</a:t>
            </a:fld>
            <a:endParaRPr lang="ru-RU" dirty="0">
              <a:solidFill>
                <a:prstClr val="black"/>
              </a:solidFill>
            </a:endParaRPr>
          </a:p>
        </p:txBody>
      </p:sp>
      <p:sp>
        <p:nvSpPr>
          <p:cNvPr id="5" name="Нижний колонтитул 4"/>
          <p:cNvSpPr>
            <a:spLocks noGrp="1"/>
          </p:cNvSpPr>
          <p:nvPr>
            <p:ph type="ftr" sz="quarter" idx="11"/>
          </p:nvPr>
        </p:nvSpPr>
        <p:spPr/>
        <p:txBody>
          <a:bodyPr/>
          <a:lstStyle/>
          <a:p>
            <a:pPr>
              <a:defRPr/>
            </a:pPr>
            <a:endParaRPr lang="ru-RU" dirty="0">
              <a:solidFill>
                <a:prstClr val="black"/>
              </a:solidFill>
            </a:endParaRPr>
          </a:p>
        </p:txBody>
      </p:sp>
    </p:spTree>
    <p:extLst>
      <p:ext uri="{BB962C8B-B14F-4D97-AF65-F5344CB8AC3E}">
        <p14:creationId xmlns:p14="http://schemas.microsoft.com/office/powerpoint/2010/main" val="3169335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F2441AE-A906-4B3B-9A5E-F68B4A4F72DD}" type="slidenum">
              <a:rPr lang="ru-RU" smtClean="0"/>
              <a:pPr>
                <a:defRPr/>
              </a:pPr>
              <a:t>19</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Tree>
    <p:extLst>
      <p:ext uri="{BB962C8B-B14F-4D97-AF65-F5344CB8AC3E}">
        <p14:creationId xmlns:p14="http://schemas.microsoft.com/office/powerpoint/2010/main" val="3142581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F2441AE-A906-4B3B-9A5E-F68B4A4F72DD}" type="slidenum">
              <a:rPr lang="ru-RU" smtClean="0"/>
              <a:pPr>
                <a:defRPr/>
              </a:pPr>
              <a:t>20</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Tree>
    <p:extLst>
      <p:ext uri="{BB962C8B-B14F-4D97-AF65-F5344CB8AC3E}">
        <p14:creationId xmlns:p14="http://schemas.microsoft.com/office/powerpoint/2010/main" val="2769438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F2441AE-A906-4B3B-9A5E-F68B4A4F72DD}" type="slidenum">
              <a:rPr lang="ru-RU" smtClean="0"/>
              <a:pPr>
                <a:defRPr/>
              </a:pPr>
              <a:t>21</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Tree>
    <p:extLst>
      <p:ext uri="{BB962C8B-B14F-4D97-AF65-F5344CB8AC3E}">
        <p14:creationId xmlns:p14="http://schemas.microsoft.com/office/powerpoint/2010/main" val="3878406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F2441AE-A906-4B3B-9A5E-F68B4A4F72DD}" type="slidenum">
              <a:rPr lang="ru-RU" smtClean="0"/>
              <a:pPr>
                <a:defRPr/>
              </a:pPr>
              <a:t>22</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Tree>
    <p:extLst>
      <p:ext uri="{BB962C8B-B14F-4D97-AF65-F5344CB8AC3E}">
        <p14:creationId xmlns:p14="http://schemas.microsoft.com/office/powerpoint/2010/main" val="2389692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F2441AE-A906-4B3B-9A5E-F68B4A4F72DD}" type="slidenum">
              <a:rPr lang="ru-RU" smtClean="0"/>
              <a:pPr>
                <a:defRPr/>
              </a:pPr>
              <a:t>23</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Tree>
    <p:extLst>
      <p:ext uri="{BB962C8B-B14F-4D97-AF65-F5344CB8AC3E}">
        <p14:creationId xmlns:p14="http://schemas.microsoft.com/office/powerpoint/2010/main" val="2714223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F2441AE-A906-4B3B-9A5E-F68B4A4F72DD}" type="slidenum">
              <a:rPr lang="ru-RU" smtClean="0"/>
              <a:pPr>
                <a:defRPr/>
              </a:pPr>
              <a:t>24</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Tree>
    <p:extLst>
      <p:ext uri="{BB962C8B-B14F-4D97-AF65-F5344CB8AC3E}">
        <p14:creationId xmlns:p14="http://schemas.microsoft.com/office/powerpoint/2010/main" val="2134546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F2441AE-A906-4B3B-9A5E-F68B4A4F72DD}" type="slidenum">
              <a:rPr lang="ru-RU" smtClean="0"/>
              <a:pPr>
                <a:defRPr/>
              </a:pPr>
              <a:t>28</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Tree>
    <p:extLst>
      <p:ext uri="{BB962C8B-B14F-4D97-AF65-F5344CB8AC3E}">
        <p14:creationId xmlns:p14="http://schemas.microsoft.com/office/powerpoint/2010/main" val="4099324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F2441AE-A906-4B3B-9A5E-F68B4A4F72DD}" type="slidenum">
              <a:rPr lang="ru-RU" smtClean="0">
                <a:solidFill>
                  <a:prstClr val="black"/>
                </a:solidFill>
              </a:rPr>
              <a:pPr>
                <a:defRPr/>
              </a:pPr>
              <a:t>29</a:t>
            </a:fld>
            <a:endParaRPr lang="ru-RU" dirty="0">
              <a:solidFill>
                <a:prstClr val="black"/>
              </a:solidFill>
            </a:endParaRPr>
          </a:p>
        </p:txBody>
      </p:sp>
    </p:spTree>
    <p:extLst>
      <p:ext uri="{BB962C8B-B14F-4D97-AF65-F5344CB8AC3E}">
        <p14:creationId xmlns:p14="http://schemas.microsoft.com/office/powerpoint/2010/main" val="4207729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F2441AE-A906-4B3B-9A5E-F68B4A4F72DD}" type="slidenum">
              <a:rPr lang="ru-RU" smtClean="0"/>
              <a:pPr>
                <a:defRPr/>
              </a:pPr>
              <a:t>2</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Tree>
    <p:extLst>
      <p:ext uri="{BB962C8B-B14F-4D97-AF65-F5344CB8AC3E}">
        <p14:creationId xmlns:p14="http://schemas.microsoft.com/office/powerpoint/2010/main" val="1772845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F2441AE-A906-4B3B-9A5E-F68B4A4F72DD}" type="slidenum">
              <a:rPr lang="ru-RU" smtClean="0">
                <a:solidFill>
                  <a:prstClr val="black"/>
                </a:solidFill>
              </a:rPr>
              <a:pPr>
                <a:defRPr/>
              </a:pPr>
              <a:t>30</a:t>
            </a:fld>
            <a:endParaRPr lang="ru-RU" dirty="0">
              <a:solidFill>
                <a:prstClr val="black"/>
              </a:solidFill>
            </a:endParaRPr>
          </a:p>
        </p:txBody>
      </p:sp>
    </p:spTree>
    <p:extLst>
      <p:ext uri="{BB962C8B-B14F-4D97-AF65-F5344CB8AC3E}">
        <p14:creationId xmlns:p14="http://schemas.microsoft.com/office/powerpoint/2010/main" val="1284822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F2441AE-A906-4B3B-9A5E-F68B4A4F72DD}" type="slidenum">
              <a:rPr lang="ru-RU" smtClean="0">
                <a:solidFill>
                  <a:prstClr val="black"/>
                </a:solidFill>
              </a:rPr>
              <a:pPr>
                <a:defRPr/>
              </a:pPr>
              <a:t>31</a:t>
            </a:fld>
            <a:endParaRPr lang="ru-RU" dirty="0">
              <a:solidFill>
                <a:prstClr val="black"/>
              </a:solidFill>
            </a:endParaRPr>
          </a:p>
        </p:txBody>
      </p:sp>
    </p:spTree>
    <p:extLst>
      <p:ext uri="{BB962C8B-B14F-4D97-AF65-F5344CB8AC3E}">
        <p14:creationId xmlns:p14="http://schemas.microsoft.com/office/powerpoint/2010/main" val="21094370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F2441AE-A906-4B3B-9A5E-F68B4A4F72DD}" type="slidenum">
              <a:rPr lang="ru-RU" smtClean="0"/>
              <a:pPr>
                <a:defRPr/>
              </a:pPr>
              <a:t>32</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Tree>
    <p:extLst>
      <p:ext uri="{BB962C8B-B14F-4D97-AF65-F5344CB8AC3E}">
        <p14:creationId xmlns:p14="http://schemas.microsoft.com/office/powerpoint/2010/main" val="31427859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AB2F4369-F2AF-448D-94DD-4F53431B670A}" type="slidenum">
              <a:rPr lang="ru-RU" sz="1400" smtClean="0">
                <a:ea typeface="Arial Unicode MS" panose="020B0604020202020204" pitchFamily="34" charset="-128"/>
              </a:rPr>
              <a:pPr>
                <a:spcBef>
                  <a:spcPct val="0"/>
                </a:spcBef>
              </a:pPr>
              <a:t>36</a:t>
            </a:fld>
            <a:endParaRPr lang="ru-RU" sz="1400" dirty="0">
              <a:ea typeface="Arial Unicode MS" panose="020B0604020202020204" pitchFamily="34" charset="-128"/>
            </a:endParaRPr>
          </a:p>
        </p:txBody>
      </p:sp>
      <p:sp>
        <p:nvSpPr>
          <p:cNvPr id="6147" name="Text Box 1"/>
          <p:cNvSpPr txBox="1">
            <a:spLocks noChangeArrowheads="1"/>
          </p:cNvSpPr>
          <p:nvPr/>
        </p:nvSpPr>
        <p:spPr bwMode="auto">
          <a:xfrm>
            <a:off x="0" y="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tIns="91440"/>
          <a:lstStyle/>
          <a:p>
            <a:pPr eaLnBrk="1">
              <a:buClr>
                <a:srgbClr val="000000"/>
              </a:buClr>
              <a:buSzPct val="100000"/>
              <a:buFont typeface="Times New Roman" panose="02020603050405020304" pitchFamily="18" charset="0"/>
              <a:buNone/>
            </a:pPr>
            <a:fld id="{7478EED8-CB29-45EF-B4F2-8DBE5F97B84A}" type="slidenum">
              <a:rPr lang="ru-RU" sz="1400">
                <a:solidFill>
                  <a:srgbClr val="000000"/>
                </a:solidFill>
              </a:rPr>
              <a:pPr eaLnBrk="1">
                <a:buClr>
                  <a:srgbClr val="000000"/>
                </a:buClr>
                <a:buSzPct val="100000"/>
                <a:buFont typeface="Times New Roman" panose="02020603050405020304" pitchFamily="18" charset="0"/>
                <a:buNone/>
              </a:pPr>
              <a:t>36</a:t>
            </a:fld>
            <a:endParaRPr lang="ru-RU" sz="1400" dirty="0">
              <a:solidFill>
                <a:srgbClr val="000000"/>
              </a:solidFill>
            </a:endParaRPr>
          </a:p>
        </p:txBody>
      </p:sp>
      <p:sp>
        <p:nvSpPr>
          <p:cNvPr id="6148" name="Rectangle 2"/>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6149" name="Rectangle 3"/>
          <p:cNvSpPr>
            <a:spLocks noGrp="1" noChangeArrowheads="1"/>
          </p:cNvSpPr>
          <p:nvPr>
            <p:ph type="body" idx="1"/>
          </p:nvPr>
        </p:nvSpPr>
        <p:spPr>
          <a:xfrm>
            <a:off x="906464" y="4716467"/>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a:spcBef>
                <a:spcPct val="0"/>
              </a:spcBef>
              <a:tabLst>
                <a:tab pos="723900" algn="l"/>
                <a:tab pos="1447800" algn="l"/>
                <a:tab pos="2171700" algn="l"/>
                <a:tab pos="2895600" algn="l"/>
                <a:tab pos="3619500" algn="l"/>
                <a:tab pos="4343400" algn="l"/>
              </a:tabLst>
            </a:pPr>
            <a:endParaRPr lang="ru-RU" sz="2000" dirty="0">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 name="Нижний колонтитул 1"/>
          <p:cNvSpPr>
            <a:spLocks noGrp="1"/>
          </p:cNvSpPr>
          <p:nvPr>
            <p:ph type="ftr" sz="quarter" idx="10"/>
          </p:nvPr>
        </p:nvSpPr>
        <p:spPr/>
        <p:txBody>
          <a:bodyPr/>
          <a:lstStyle/>
          <a:p>
            <a:pPr>
              <a:defRPr/>
            </a:pPr>
            <a:endParaRPr lang="ru-RU" dirty="0"/>
          </a:p>
        </p:txBody>
      </p:sp>
    </p:spTree>
    <p:extLst>
      <p:ext uri="{BB962C8B-B14F-4D97-AF65-F5344CB8AC3E}">
        <p14:creationId xmlns:p14="http://schemas.microsoft.com/office/powerpoint/2010/main" val="1861546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F2441AE-A906-4B3B-9A5E-F68B4A4F72DD}" type="slidenum">
              <a:rPr lang="ru-RU" smtClean="0"/>
              <a:pPr>
                <a:defRPr/>
              </a:pPr>
              <a:t>4</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Tree>
    <p:extLst>
      <p:ext uri="{BB962C8B-B14F-4D97-AF65-F5344CB8AC3E}">
        <p14:creationId xmlns:p14="http://schemas.microsoft.com/office/powerpoint/2010/main" val="2482397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F2441AE-A906-4B3B-9A5E-F68B4A4F72DD}" type="slidenum">
              <a:rPr lang="ru-RU" smtClean="0">
                <a:solidFill>
                  <a:prstClr val="black"/>
                </a:solidFill>
              </a:rPr>
              <a:pPr>
                <a:defRPr/>
              </a:pPr>
              <a:t>6</a:t>
            </a:fld>
            <a:endParaRPr lang="ru-RU" dirty="0">
              <a:solidFill>
                <a:prstClr val="black"/>
              </a:solidFill>
            </a:endParaRPr>
          </a:p>
        </p:txBody>
      </p:sp>
      <p:sp>
        <p:nvSpPr>
          <p:cNvPr id="5" name="Нижний колонтитул 4"/>
          <p:cNvSpPr>
            <a:spLocks noGrp="1"/>
          </p:cNvSpPr>
          <p:nvPr>
            <p:ph type="ftr" sz="quarter" idx="11"/>
          </p:nvPr>
        </p:nvSpPr>
        <p:spPr/>
        <p:txBody>
          <a:bodyPr/>
          <a:lstStyle/>
          <a:p>
            <a:pPr>
              <a:defRPr/>
            </a:pPr>
            <a:endParaRPr lang="ru-RU" dirty="0">
              <a:solidFill>
                <a:prstClr val="black"/>
              </a:solidFill>
            </a:endParaRPr>
          </a:p>
        </p:txBody>
      </p:sp>
    </p:spTree>
    <p:extLst>
      <p:ext uri="{BB962C8B-B14F-4D97-AF65-F5344CB8AC3E}">
        <p14:creationId xmlns:p14="http://schemas.microsoft.com/office/powerpoint/2010/main" val="3656272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F2441AE-A906-4B3B-9A5E-F68B4A4F72DD}" type="slidenum">
              <a:rPr lang="ru-RU" smtClean="0"/>
              <a:pPr>
                <a:defRPr/>
              </a:pPr>
              <a:t>8</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Tree>
    <p:extLst>
      <p:ext uri="{BB962C8B-B14F-4D97-AF65-F5344CB8AC3E}">
        <p14:creationId xmlns:p14="http://schemas.microsoft.com/office/powerpoint/2010/main" val="3755407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F2441AE-A906-4B3B-9A5E-F68B4A4F72DD}" type="slidenum">
              <a:rPr lang="ru-RU" smtClean="0"/>
              <a:pPr>
                <a:defRPr/>
              </a:pPr>
              <a:t>9</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Tree>
    <p:extLst>
      <p:ext uri="{BB962C8B-B14F-4D97-AF65-F5344CB8AC3E}">
        <p14:creationId xmlns:p14="http://schemas.microsoft.com/office/powerpoint/2010/main" val="1251300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1F2441AE-A906-4B3B-9A5E-F68B4A4F72DD}" type="slidenum">
              <a:rPr lang="ru-RU" smtClean="0"/>
              <a:pPr>
                <a:defRPr/>
              </a:pPr>
              <a:t>10</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Tree>
    <p:extLst>
      <p:ext uri="{BB962C8B-B14F-4D97-AF65-F5344CB8AC3E}">
        <p14:creationId xmlns:p14="http://schemas.microsoft.com/office/powerpoint/2010/main" val="362633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F2441AE-A906-4B3B-9A5E-F68B4A4F72DD}" type="slidenum">
              <a:rPr lang="ru-RU" smtClean="0"/>
              <a:pPr>
                <a:defRPr/>
              </a:pPr>
              <a:t>11</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Tree>
    <p:extLst>
      <p:ext uri="{BB962C8B-B14F-4D97-AF65-F5344CB8AC3E}">
        <p14:creationId xmlns:p14="http://schemas.microsoft.com/office/powerpoint/2010/main" val="2032382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F2441AE-A906-4B3B-9A5E-F68B4A4F72DD}" type="slidenum">
              <a:rPr lang="ru-RU" smtClean="0"/>
              <a:pPr>
                <a:defRPr/>
              </a:pPr>
              <a:t>12</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Tree>
    <p:extLst>
      <p:ext uri="{BB962C8B-B14F-4D97-AF65-F5344CB8AC3E}">
        <p14:creationId xmlns:p14="http://schemas.microsoft.com/office/powerpoint/2010/main" val="3931740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endParaRPr lang="ru-RU" dirty="0"/>
          </a:p>
        </p:txBody>
      </p:sp>
      <p:sp>
        <p:nvSpPr>
          <p:cNvPr id="5" name="Нижний колонтитул 4"/>
          <p:cNvSpPr>
            <a:spLocks noGrp="1"/>
          </p:cNvSpPr>
          <p:nvPr>
            <p:ph type="ftr" sz="quarter" idx="11"/>
          </p:nvPr>
        </p:nvSpPr>
        <p:spPr/>
        <p:txBody>
          <a:bodyPr/>
          <a:lstStyle/>
          <a:p>
            <a:pPr>
              <a:defRPr/>
            </a:pPr>
            <a:r>
              <a:rPr lang="ru-RU" smtClean="0"/>
              <a:t>Северо-Уральское управление Ростехнадзора</a:t>
            </a:r>
            <a:endParaRPr lang="ru-RU" dirty="0"/>
          </a:p>
        </p:txBody>
      </p:sp>
      <p:sp>
        <p:nvSpPr>
          <p:cNvPr id="6" name="Номер слайда 5"/>
          <p:cNvSpPr>
            <a:spLocks noGrp="1"/>
          </p:cNvSpPr>
          <p:nvPr>
            <p:ph type="sldNum" sz="quarter" idx="12"/>
          </p:nvPr>
        </p:nvSpPr>
        <p:spPr/>
        <p:txBody>
          <a:bodyPr/>
          <a:lstStyle/>
          <a:p>
            <a:pPr>
              <a:defRPr/>
            </a:pPr>
            <a:fld id="{BB968EC1-D435-4CC0-B95E-32D7E3A85539}" type="slidenum">
              <a:rPr lang="ru-RU" smtClean="0"/>
              <a:pPr>
                <a:defRPr/>
              </a:pPr>
              <a:t>‹#›</a:t>
            </a:fld>
            <a:endParaRPr lang="ru-RU" dirty="0"/>
          </a:p>
        </p:txBody>
      </p:sp>
    </p:spTree>
    <p:extLst>
      <p:ext uri="{BB962C8B-B14F-4D97-AF65-F5344CB8AC3E}">
        <p14:creationId xmlns:p14="http://schemas.microsoft.com/office/powerpoint/2010/main" val="2169593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ru-RU" dirty="0"/>
          </a:p>
        </p:txBody>
      </p:sp>
      <p:sp>
        <p:nvSpPr>
          <p:cNvPr id="5" name="Нижний колонтитул 4"/>
          <p:cNvSpPr>
            <a:spLocks noGrp="1"/>
          </p:cNvSpPr>
          <p:nvPr>
            <p:ph type="ftr" sz="quarter" idx="11"/>
          </p:nvPr>
        </p:nvSpPr>
        <p:spPr/>
        <p:txBody>
          <a:bodyPr/>
          <a:lstStyle/>
          <a:p>
            <a:pPr>
              <a:defRPr/>
            </a:pPr>
            <a:r>
              <a:rPr lang="ru-RU" smtClean="0"/>
              <a:t>Северо-Уральское управление Ростехнадзора</a:t>
            </a:r>
            <a:endParaRPr lang="ru-RU" dirty="0"/>
          </a:p>
        </p:txBody>
      </p:sp>
      <p:sp>
        <p:nvSpPr>
          <p:cNvPr id="6" name="Номер слайда 5"/>
          <p:cNvSpPr>
            <a:spLocks noGrp="1"/>
          </p:cNvSpPr>
          <p:nvPr>
            <p:ph type="sldNum" sz="quarter" idx="12"/>
          </p:nvPr>
        </p:nvSpPr>
        <p:spPr/>
        <p:txBody>
          <a:bodyPr/>
          <a:lstStyle/>
          <a:p>
            <a:pPr>
              <a:defRPr/>
            </a:pPr>
            <a:fld id="{B644C035-6E33-4AFD-9CF1-663CA7BC97CD}" type="slidenum">
              <a:rPr lang="ru-RU" smtClean="0"/>
              <a:pPr>
                <a:defRPr/>
              </a:pPr>
              <a:t>‹#›</a:t>
            </a:fld>
            <a:endParaRPr lang="ru-RU" dirty="0"/>
          </a:p>
        </p:txBody>
      </p:sp>
    </p:spTree>
    <p:extLst>
      <p:ext uri="{BB962C8B-B14F-4D97-AF65-F5344CB8AC3E}">
        <p14:creationId xmlns:p14="http://schemas.microsoft.com/office/powerpoint/2010/main" val="1986165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ru-RU" dirty="0"/>
          </a:p>
        </p:txBody>
      </p:sp>
      <p:sp>
        <p:nvSpPr>
          <p:cNvPr id="5" name="Нижний колонтитул 4"/>
          <p:cNvSpPr>
            <a:spLocks noGrp="1"/>
          </p:cNvSpPr>
          <p:nvPr>
            <p:ph type="ftr" sz="quarter" idx="11"/>
          </p:nvPr>
        </p:nvSpPr>
        <p:spPr/>
        <p:txBody>
          <a:bodyPr/>
          <a:lstStyle/>
          <a:p>
            <a:pPr>
              <a:defRPr/>
            </a:pPr>
            <a:r>
              <a:rPr lang="ru-RU" smtClean="0"/>
              <a:t>Северо-Уральское управление Ростехнадзора</a:t>
            </a:r>
            <a:endParaRPr lang="ru-RU" dirty="0"/>
          </a:p>
        </p:txBody>
      </p:sp>
      <p:sp>
        <p:nvSpPr>
          <p:cNvPr id="6" name="Номер слайда 5"/>
          <p:cNvSpPr>
            <a:spLocks noGrp="1"/>
          </p:cNvSpPr>
          <p:nvPr>
            <p:ph type="sldNum" sz="quarter" idx="12"/>
          </p:nvPr>
        </p:nvSpPr>
        <p:spPr/>
        <p:txBody>
          <a:bodyPr/>
          <a:lstStyle/>
          <a:p>
            <a:pPr>
              <a:defRPr/>
            </a:pPr>
            <a:fld id="{0526C4B4-2251-47DC-9A44-DBC4F2A33B76}" type="slidenum">
              <a:rPr lang="ru-RU" smtClean="0"/>
              <a:pPr>
                <a:defRPr/>
              </a:pPr>
              <a:t>‹#›</a:t>
            </a:fld>
            <a:endParaRPr lang="ru-RU" dirty="0"/>
          </a:p>
        </p:txBody>
      </p:sp>
    </p:spTree>
    <p:extLst>
      <p:ext uri="{BB962C8B-B14F-4D97-AF65-F5344CB8AC3E}">
        <p14:creationId xmlns:p14="http://schemas.microsoft.com/office/powerpoint/2010/main" val="369498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ru-RU" dirty="0"/>
          </a:p>
        </p:txBody>
      </p:sp>
      <p:sp>
        <p:nvSpPr>
          <p:cNvPr id="5" name="Нижний колонтитул 4"/>
          <p:cNvSpPr>
            <a:spLocks noGrp="1"/>
          </p:cNvSpPr>
          <p:nvPr>
            <p:ph type="ftr" sz="quarter" idx="11"/>
          </p:nvPr>
        </p:nvSpPr>
        <p:spPr/>
        <p:txBody>
          <a:bodyPr/>
          <a:lstStyle/>
          <a:p>
            <a:pPr>
              <a:defRPr/>
            </a:pPr>
            <a:r>
              <a:rPr lang="ru-RU" smtClean="0"/>
              <a:t>Северо-Уральское управление Ростехнадзора</a:t>
            </a:r>
            <a:endParaRPr lang="ru-RU" dirty="0"/>
          </a:p>
        </p:txBody>
      </p:sp>
      <p:sp>
        <p:nvSpPr>
          <p:cNvPr id="6" name="Номер слайда 5"/>
          <p:cNvSpPr>
            <a:spLocks noGrp="1"/>
          </p:cNvSpPr>
          <p:nvPr>
            <p:ph type="sldNum" sz="quarter" idx="12"/>
          </p:nvPr>
        </p:nvSpPr>
        <p:spPr/>
        <p:txBody>
          <a:bodyPr/>
          <a:lstStyle/>
          <a:p>
            <a:pPr>
              <a:defRPr/>
            </a:pPr>
            <a:fld id="{AD9E2BEB-8C47-4135-9022-EDDE3C1A02B6}" type="slidenum">
              <a:rPr lang="ru-RU" smtClean="0"/>
              <a:pPr>
                <a:defRPr/>
              </a:pPr>
              <a:t>‹#›</a:t>
            </a:fld>
            <a:endParaRPr lang="ru-RU" dirty="0"/>
          </a:p>
        </p:txBody>
      </p:sp>
    </p:spTree>
    <p:extLst>
      <p:ext uri="{BB962C8B-B14F-4D97-AF65-F5344CB8AC3E}">
        <p14:creationId xmlns:p14="http://schemas.microsoft.com/office/powerpoint/2010/main" val="2316688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endParaRPr lang="ru-RU" dirty="0"/>
          </a:p>
        </p:txBody>
      </p:sp>
      <p:sp>
        <p:nvSpPr>
          <p:cNvPr id="5" name="Нижний колонтитул 4"/>
          <p:cNvSpPr>
            <a:spLocks noGrp="1"/>
          </p:cNvSpPr>
          <p:nvPr>
            <p:ph type="ftr" sz="quarter" idx="11"/>
          </p:nvPr>
        </p:nvSpPr>
        <p:spPr/>
        <p:txBody>
          <a:bodyPr/>
          <a:lstStyle/>
          <a:p>
            <a:pPr>
              <a:defRPr/>
            </a:pPr>
            <a:r>
              <a:rPr lang="ru-RU" smtClean="0"/>
              <a:t>Северо-Уральское управление Ростехнадзора</a:t>
            </a:r>
            <a:endParaRPr lang="ru-RU" dirty="0"/>
          </a:p>
        </p:txBody>
      </p:sp>
      <p:sp>
        <p:nvSpPr>
          <p:cNvPr id="6" name="Номер слайда 5"/>
          <p:cNvSpPr>
            <a:spLocks noGrp="1"/>
          </p:cNvSpPr>
          <p:nvPr>
            <p:ph type="sldNum" sz="quarter" idx="12"/>
          </p:nvPr>
        </p:nvSpPr>
        <p:spPr/>
        <p:txBody>
          <a:bodyPr/>
          <a:lstStyle/>
          <a:p>
            <a:pPr>
              <a:defRPr/>
            </a:pPr>
            <a:fld id="{9AABD9E7-3EE6-429D-8E29-FE40A2347226}" type="slidenum">
              <a:rPr lang="ru-RU" smtClean="0"/>
              <a:pPr>
                <a:defRPr/>
              </a:pPr>
              <a:t>‹#›</a:t>
            </a:fld>
            <a:endParaRPr lang="ru-RU" dirty="0"/>
          </a:p>
        </p:txBody>
      </p:sp>
    </p:spTree>
    <p:extLst>
      <p:ext uri="{BB962C8B-B14F-4D97-AF65-F5344CB8AC3E}">
        <p14:creationId xmlns:p14="http://schemas.microsoft.com/office/powerpoint/2010/main" val="1313852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endParaRPr lang="ru-RU" dirty="0"/>
          </a:p>
        </p:txBody>
      </p:sp>
      <p:sp>
        <p:nvSpPr>
          <p:cNvPr id="6" name="Нижний колонтитул 5"/>
          <p:cNvSpPr>
            <a:spLocks noGrp="1"/>
          </p:cNvSpPr>
          <p:nvPr>
            <p:ph type="ftr" sz="quarter" idx="11"/>
          </p:nvPr>
        </p:nvSpPr>
        <p:spPr/>
        <p:txBody>
          <a:bodyPr/>
          <a:lstStyle/>
          <a:p>
            <a:pPr>
              <a:defRPr/>
            </a:pPr>
            <a:r>
              <a:rPr lang="ru-RU" smtClean="0"/>
              <a:t>Северо-Уральское управление Ростехнадзора</a:t>
            </a:r>
            <a:endParaRPr lang="ru-RU" dirty="0"/>
          </a:p>
        </p:txBody>
      </p:sp>
      <p:sp>
        <p:nvSpPr>
          <p:cNvPr id="7" name="Номер слайда 6"/>
          <p:cNvSpPr>
            <a:spLocks noGrp="1"/>
          </p:cNvSpPr>
          <p:nvPr>
            <p:ph type="sldNum" sz="quarter" idx="12"/>
          </p:nvPr>
        </p:nvSpPr>
        <p:spPr/>
        <p:txBody>
          <a:bodyPr/>
          <a:lstStyle/>
          <a:p>
            <a:pPr>
              <a:defRPr/>
            </a:pPr>
            <a:fld id="{08BE746B-CF60-4591-9BF5-45DC53608664}" type="slidenum">
              <a:rPr lang="ru-RU" smtClean="0"/>
              <a:pPr>
                <a:defRPr/>
              </a:pPr>
              <a:t>‹#›</a:t>
            </a:fld>
            <a:endParaRPr lang="ru-RU" dirty="0"/>
          </a:p>
        </p:txBody>
      </p:sp>
    </p:spTree>
    <p:extLst>
      <p:ext uri="{BB962C8B-B14F-4D97-AF65-F5344CB8AC3E}">
        <p14:creationId xmlns:p14="http://schemas.microsoft.com/office/powerpoint/2010/main" val="3135366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endParaRPr lang="ru-RU" dirty="0"/>
          </a:p>
        </p:txBody>
      </p:sp>
      <p:sp>
        <p:nvSpPr>
          <p:cNvPr id="8" name="Нижний колонтитул 7"/>
          <p:cNvSpPr>
            <a:spLocks noGrp="1"/>
          </p:cNvSpPr>
          <p:nvPr>
            <p:ph type="ftr" sz="quarter" idx="11"/>
          </p:nvPr>
        </p:nvSpPr>
        <p:spPr/>
        <p:txBody>
          <a:bodyPr/>
          <a:lstStyle/>
          <a:p>
            <a:pPr>
              <a:defRPr/>
            </a:pPr>
            <a:r>
              <a:rPr lang="ru-RU" smtClean="0"/>
              <a:t>Северо-Уральское управление Ростехнадзора</a:t>
            </a:r>
            <a:endParaRPr lang="ru-RU" dirty="0"/>
          </a:p>
        </p:txBody>
      </p:sp>
      <p:sp>
        <p:nvSpPr>
          <p:cNvPr id="9" name="Номер слайда 8"/>
          <p:cNvSpPr>
            <a:spLocks noGrp="1"/>
          </p:cNvSpPr>
          <p:nvPr>
            <p:ph type="sldNum" sz="quarter" idx="12"/>
          </p:nvPr>
        </p:nvSpPr>
        <p:spPr/>
        <p:txBody>
          <a:bodyPr/>
          <a:lstStyle/>
          <a:p>
            <a:pPr>
              <a:defRPr/>
            </a:pPr>
            <a:fld id="{61D138EA-44E0-4B97-945A-AC7E34140389}" type="slidenum">
              <a:rPr lang="ru-RU" smtClean="0"/>
              <a:pPr>
                <a:defRPr/>
              </a:pPr>
              <a:t>‹#›</a:t>
            </a:fld>
            <a:endParaRPr lang="ru-RU" dirty="0"/>
          </a:p>
        </p:txBody>
      </p:sp>
    </p:spTree>
    <p:extLst>
      <p:ext uri="{BB962C8B-B14F-4D97-AF65-F5344CB8AC3E}">
        <p14:creationId xmlns:p14="http://schemas.microsoft.com/office/powerpoint/2010/main" val="617085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endParaRPr lang="ru-RU" dirty="0"/>
          </a:p>
        </p:txBody>
      </p:sp>
      <p:sp>
        <p:nvSpPr>
          <p:cNvPr id="4" name="Нижний колонтитул 3"/>
          <p:cNvSpPr>
            <a:spLocks noGrp="1"/>
          </p:cNvSpPr>
          <p:nvPr>
            <p:ph type="ftr" sz="quarter" idx="11"/>
          </p:nvPr>
        </p:nvSpPr>
        <p:spPr/>
        <p:txBody>
          <a:bodyPr/>
          <a:lstStyle/>
          <a:p>
            <a:pPr>
              <a:defRPr/>
            </a:pPr>
            <a:r>
              <a:rPr lang="ru-RU" smtClean="0"/>
              <a:t>Северо-Уральское управление Ростехнадзора</a:t>
            </a:r>
            <a:endParaRPr lang="ru-RU" dirty="0"/>
          </a:p>
        </p:txBody>
      </p:sp>
      <p:sp>
        <p:nvSpPr>
          <p:cNvPr id="5" name="Номер слайда 4"/>
          <p:cNvSpPr>
            <a:spLocks noGrp="1"/>
          </p:cNvSpPr>
          <p:nvPr>
            <p:ph type="sldNum" sz="quarter" idx="12"/>
          </p:nvPr>
        </p:nvSpPr>
        <p:spPr/>
        <p:txBody>
          <a:bodyPr/>
          <a:lstStyle/>
          <a:p>
            <a:pPr>
              <a:defRPr/>
            </a:pPr>
            <a:fld id="{CB8F997A-1DF7-4C25-9B46-6429290894D8}" type="slidenum">
              <a:rPr lang="ru-RU" smtClean="0"/>
              <a:pPr>
                <a:defRPr/>
              </a:pPr>
              <a:t>‹#›</a:t>
            </a:fld>
            <a:endParaRPr lang="ru-RU" dirty="0"/>
          </a:p>
        </p:txBody>
      </p:sp>
    </p:spTree>
    <p:extLst>
      <p:ext uri="{BB962C8B-B14F-4D97-AF65-F5344CB8AC3E}">
        <p14:creationId xmlns:p14="http://schemas.microsoft.com/office/powerpoint/2010/main" val="98660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dirty="0"/>
          </a:p>
        </p:txBody>
      </p:sp>
      <p:sp>
        <p:nvSpPr>
          <p:cNvPr id="3" name="Нижний колонтитул 2"/>
          <p:cNvSpPr>
            <a:spLocks noGrp="1"/>
          </p:cNvSpPr>
          <p:nvPr>
            <p:ph type="ftr" sz="quarter" idx="11"/>
          </p:nvPr>
        </p:nvSpPr>
        <p:spPr/>
        <p:txBody>
          <a:bodyPr/>
          <a:lstStyle/>
          <a:p>
            <a:pPr>
              <a:defRPr/>
            </a:pPr>
            <a:r>
              <a:rPr lang="ru-RU" smtClean="0"/>
              <a:t>Северо-Уральское управление Ростехнадзора</a:t>
            </a:r>
            <a:endParaRPr lang="ru-RU" dirty="0"/>
          </a:p>
        </p:txBody>
      </p:sp>
      <p:sp>
        <p:nvSpPr>
          <p:cNvPr id="4" name="Номер слайда 3"/>
          <p:cNvSpPr>
            <a:spLocks noGrp="1"/>
          </p:cNvSpPr>
          <p:nvPr>
            <p:ph type="sldNum" sz="quarter" idx="12"/>
          </p:nvPr>
        </p:nvSpPr>
        <p:spPr/>
        <p:txBody>
          <a:bodyPr/>
          <a:lstStyle/>
          <a:p>
            <a:pPr>
              <a:defRPr/>
            </a:pPr>
            <a:fld id="{E6FE964F-8665-4234-8811-49E14BA77027}" type="slidenum">
              <a:rPr lang="ru-RU" smtClean="0"/>
              <a:pPr>
                <a:defRPr/>
              </a:pPr>
              <a:t>‹#›</a:t>
            </a:fld>
            <a:endParaRPr lang="ru-RU" dirty="0"/>
          </a:p>
        </p:txBody>
      </p:sp>
    </p:spTree>
    <p:extLst>
      <p:ext uri="{BB962C8B-B14F-4D97-AF65-F5344CB8AC3E}">
        <p14:creationId xmlns:p14="http://schemas.microsoft.com/office/powerpoint/2010/main" val="67064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endParaRPr lang="ru-RU" dirty="0"/>
          </a:p>
        </p:txBody>
      </p:sp>
      <p:sp>
        <p:nvSpPr>
          <p:cNvPr id="6" name="Нижний колонтитул 5"/>
          <p:cNvSpPr>
            <a:spLocks noGrp="1"/>
          </p:cNvSpPr>
          <p:nvPr>
            <p:ph type="ftr" sz="quarter" idx="11"/>
          </p:nvPr>
        </p:nvSpPr>
        <p:spPr/>
        <p:txBody>
          <a:bodyPr/>
          <a:lstStyle/>
          <a:p>
            <a:pPr>
              <a:defRPr/>
            </a:pPr>
            <a:r>
              <a:rPr lang="ru-RU" smtClean="0"/>
              <a:t>Северо-Уральское управление Ростехнадзора</a:t>
            </a:r>
            <a:endParaRPr lang="ru-RU" dirty="0"/>
          </a:p>
        </p:txBody>
      </p:sp>
      <p:sp>
        <p:nvSpPr>
          <p:cNvPr id="7" name="Номер слайда 6"/>
          <p:cNvSpPr>
            <a:spLocks noGrp="1"/>
          </p:cNvSpPr>
          <p:nvPr>
            <p:ph type="sldNum" sz="quarter" idx="12"/>
          </p:nvPr>
        </p:nvSpPr>
        <p:spPr/>
        <p:txBody>
          <a:bodyPr/>
          <a:lstStyle/>
          <a:p>
            <a:pPr>
              <a:defRPr/>
            </a:pPr>
            <a:fld id="{DA365A30-8ADB-4388-B1D0-018414EC3A0D}" type="slidenum">
              <a:rPr lang="ru-RU" smtClean="0"/>
              <a:pPr>
                <a:defRPr/>
              </a:pPr>
              <a:t>‹#›</a:t>
            </a:fld>
            <a:endParaRPr lang="ru-RU" dirty="0"/>
          </a:p>
        </p:txBody>
      </p:sp>
    </p:spTree>
    <p:extLst>
      <p:ext uri="{BB962C8B-B14F-4D97-AF65-F5344CB8AC3E}">
        <p14:creationId xmlns:p14="http://schemas.microsoft.com/office/powerpoint/2010/main" val="848278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endParaRPr lang="ru-RU" dirty="0"/>
          </a:p>
        </p:txBody>
      </p:sp>
      <p:sp>
        <p:nvSpPr>
          <p:cNvPr id="6" name="Нижний колонтитул 5"/>
          <p:cNvSpPr>
            <a:spLocks noGrp="1"/>
          </p:cNvSpPr>
          <p:nvPr>
            <p:ph type="ftr" sz="quarter" idx="11"/>
          </p:nvPr>
        </p:nvSpPr>
        <p:spPr/>
        <p:txBody>
          <a:bodyPr/>
          <a:lstStyle/>
          <a:p>
            <a:pPr>
              <a:defRPr/>
            </a:pPr>
            <a:r>
              <a:rPr lang="ru-RU" smtClean="0"/>
              <a:t>Северо-Уральское управление Ростехнадзора</a:t>
            </a:r>
            <a:endParaRPr lang="ru-RU" dirty="0"/>
          </a:p>
        </p:txBody>
      </p:sp>
      <p:sp>
        <p:nvSpPr>
          <p:cNvPr id="7" name="Номер слайда 6"/>
          <p:cNvSpPr>
            <a:spLocks noGrp="1"/>
          </p:cNvSpPr>
          <p:nvPr>
            <p:ph type="sldNum" sz="quarter" idx="12"/>
          </p:nvPr>
        </p:nvSpPr>
        <p:spPr/>
        <p:txBody>
          <a:bodyPr/>
          <a:lstStyle/>
          <a:p>
            <a:pPr>
              <a:defRPr/>
            </a:pPr>
            <a:fld id="{B8EDED3E-B0C6-454F-AB06-0EA7A4809872}" type="slidenum">
              <a:rPr lang="ru-RU" smtClean="0"/>
              <a:pPr>
                <a:defRPr/>
              </a:pPr>
              <a:t>‹#›</a:t>
            </a:fld>
            <a:endParaRPr lang="ru-RU" dirty="0"/>
          </a:p>
        </p:txBody>
      </p:sp>
    </p:spTree>
    <p:extLst>
      <p:ext uri="{BB962C8B-B14F-4D97-AF65-F5344CB8AC3E}">
        <p14:creationId xmlns:p14="http://schemas.microsoft.com/office/powerpoint/2010/main" val="102196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ru-RU" dirty="0"/>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ru-RU" smtClean="0"/>
              <a:t>Северо-Уральское управление Ростехнадзора</a:t>
            </a:r>
            <a:endParaRPr lang="ru-RU" dirty="0"/>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489E93A-553C-41DC-A3D6-26A99890BDC6}" type="slidenum">
              <a:rPr lang="ru-RU" smtClean="0"/>
              <a:pPr>
                <a:defRPr/>
              </a:pPr>
              <a:t>‹#›</a:t>
            </a:fld>
            <a:endParaRPr lang="ru-RU" dirty="0"/>
          </a:p>
        </p:txBody>
      </p:sp>
    </p:spTree>
    <p:extLst>
      <p:ext uri="{BB962C8B-B14F-4D97-AF65-F5344CB8AC3E}">
        <p14:creationId xmlns:p14="http://schemas.microsoft.com/office/powerpoint/2010/main" val="591077977"/>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diagramColors" Target="../diagrams/colors1.xml"/><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5.png"/><Relationship Id="rId5" Type="http://schemas.openxmlformats.org/officeDocument/2006/relationships/diagramLayout" Target="../diagrams/layout1.xml"/><Relationship Id="rId15" Type="http://schemas.openxmlformats.org/officeDocument/2006/relationships/image" Target="../media/image9.png"/><Relationship Id="rId10" Type="http://schemas.openxmlformats.org/officeDocument/2006/relationships/image" Target="../media/image4.jpeg"/><Relationship Id="rId4" Type="http://schemas.openxmlformats.org/officeDocument/2006/relationships/diagramData" Target="../diagrams/data1.xml"/><Relationship Id="rId9" Type="http://schemas.openxmlformats.org/officeDocument/2006/relationships/image" Target="../media/image3.png"/><Relationship Id="rId1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9.xml.rels><?xml version="1.0" encoding="UTF-8" standalone="yes"?>
<Relationships xmlns="http://schemas.openxmlformats.org/package/2006/relationships"><Relationship Id="rId3" Type="http://schemas.openxmlformats.org/officeDocument/2006/relationships/hyperlink" Target="https://www.gosnadzor.ru/public/reception/faq/"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ChangeArrowheads="1"/>
          </p:cNvSpPr>
          <p:nvPr/>
        </p:nvSpPr>
        <p:spPr bwMode="auto">
          <a:xfrm>
            <a:off x="0" y="0"/>
            <a:ext cx="12191999" cy="6820930"/>
          </a:xfrm>
          <a:prstGeom prst="rect">
            <a:avLst/>
          </a:prstGeom>
          <a:noFill/>
          <a:ln w="57240">
            <a:solidFill>
              <a:srgbClr val="FFCC00"/>
            </a:solidFill>
            <a:miter lim="800000"/>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ru-RU" dirty="0"/>
          </a:p>
        </p:txBody>
      </p:sp>
      <p:pic>
        <p:nvPicPr>
          <p:cNvPr id="6146" name="Picture 2" descr="&amp;Fcy;&amp;lcy;&amp;acy;&amp;gc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5100" y="202538"/>
            <a:ext cx="3543548" cy="2362366"/>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1"/>
          <p:cNvSpPr>
            <a:spLocks noChangeArrowheads="1"/>
          </p:cNvSpPr>
          <p:nvPr/>
        </p:nvSpPr>
        <p:spPr bwMode="auto">
          <a:xfrm>
            <a:off x="1924050" y="5638801"/>
            <a:ext cx="8343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dirty="0"/>
          </a:p>
        </p:txBody>
      </p:sp>
      <p:sp>
        <p:nvSpPr>
          <p:cNvPr id="5123" name="Rectangle 2"/>
          <p:cNvSpPr>
            <a:spLocks noChangeArrowheads="1"/>
          </p:cNvSpPr>
          <p:nvPr/>
        </p:nvSpPr>
        <p:spPr bwMode="auto">
          <a:xfrm>
            <a:off x="1235075" y="76201"/>
            <a:ext cx="97218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dirty="0"/>
          </a:p>
        </p:txBody>
      </p:sp>
      <p:sp>
        <p:nvSpPr>
          <p:cNvPr id="5126" name="Rectangle 5"/>
          <p:cNvSpPr>
            <a:spLocks noChangeArrowheads="1"/>
          </p:cNvSpPr>
          <p:nvPr/>
        </p:nvSpPr>
        <p:spPr bwMode="auto">
          <a:xfrm>
            <a:off x="335360" y="181446"/>
            <a:ext cx="5616624" cy="2383458"/>
          </a:xfrm>
          <a:prstGeom prst="rect">
            <a:avLst/>
          </a:prstGeom>
          <a:noFill/>
          <a:ln>
            <a:noFill/>
          </a:ln>
        </p:spPr>
        <p:txBody>
          <a:bodyPr tIns="91440"/>
          <a:lstStyle>
            <a:lvl1pPr>
              <a:lnSpc>
                <a:spcPct val="102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32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1pPr>
            <a:lvl2pPr>
              <a:lnSpc>
                <a:spcPct val="102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2pPr>
            <a:lvl3pPr>
              <a:lnSpc>
                <a:spcPct val="102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3pPr>
            <a:lvl4pPr>
              <a:lnSpc>
                <a:spcPct val="102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4pPr>
            <a:lvl5pPr>
              <a:lnSpc>
                <a:spcPct val="102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algn="ctr">
              <a:lnSpc>
                <a:spcPct val="100000"/>
              </a:lnSpc>
              <a:spcBef>
                <a:spcPts val="363"/>
              </a:spcBef>
              <a:spcAft>
                <a:spcPct val="0"/>
              </a:spcAft>
            </a:pPr>
            <a:r>
              <a:rPr lang="ru-RU" sz="2400" b="1" dirty="0">
                <a:solidFill>
                  <a:schemeClr val="accent5">
                    <a:lumMod val="50000"/>
                  </a:schemeClr>
                </a:solidFill>
                <a:latin typeface="Times New Roman" panose="02020603050405020304" pitchFamily="18" charset="0"/>
              </a:rPr>
              <a:t>Федеральная служба</a:t>
            </a:r>
          </a:p>
          <a:p>
            <a:pPr algn="ctr">
              <a:lnSpc>
                <a:spcPct val="100000"/>
              </a:lnSpc>
              <a:spcBef>
                <a:spcPts val="363"/>
              </a:spcBef>
              <a:spcAft>
                <a:spcPct val="0"/>
              </a:spcAft>
            </a:pPr>
            <a:r>
              <a:rPr lang="ru-RU" sz="2400" b="1" dirty="0">
                <a:solidFill>
                  <a:schemeClr val="accent5">
                    <a:lumMod val="50000"/>
                  </a:schemeClr>
                </a:solidFill>
                <a:latin typeface="Times New Roman" panose="02020603050405020304" pitchFamily="18" charset="0"/>
              </a:rPr>
              <a:t> по экологическому,  технологическому и атомному надзору</a:t>
            </a:r>
          </a:p>
          <a:p>
            <a:pPr algn="ctr">
              <a:lnSpc>
                <a:spcPct val="100000"/>
              </a:lnSpc>
              <a:spcBef>
                <a:spcPts val="363"/>
              </a:spcBef>
              <a:spcAft>
                <a:spcPct val="0"/>
              </a:spcAft>
            </a:pPr>
            <a:r>
              <a:rPr lang="ru-RU" sz="2400" b="1" dirty="0">
                <a:solidFill>
                  <a:schemeClr val="accent5">
                    <a:lumMod val="50000"/>
                  </a:schemeClr>
                </a:solidFill>
                <a:latin typeface="Times New Roman" panose="02020603050405020304" pitchFamily="18" charset="0"/>
              </a:rPr>
              <a:t>(Ростехнадзор)</a:t>
            </a:r>
          </a:p>
          <a:p>
            <a:pPr algn="ctr">
              <a:lnSpc>
                <a:spcPct val="100000"/>
              </a:lnSpc>
              <a:spcBef>
                <a:spcPts val="363"/>
              </a:spcBef>
              <a:spcAft>
                <a:spcPct val="0"/>
              </a:spcAft>
            </a:pPr>
            <a:r>
              <a:rPr lang="ru-RU" sz="2000" b="1" dirty="0">
                <a:solidFill>
                  <a:schemeClr val="accent5">
                    <a:lumMod val="50000"/>
                  </a:schemeClr>
                </a:solidFill>
                <a:latin typeface="Times New Roman" panose="02020603050405020304" pitchFamily="18" charset="0"/>
              </a:rPr>
              <a:t>Северо-Уральское управление</a:t>
            </a:r>
          </a:p>
        </p:txBody>
      </p:sp>
      <p:sp>
        <p:nvSpPr>
          <p:cNvPr id="5127" name="Rectangle 6"/>
          <p:cNvSpPr>
            <a:spLocks noChangeArrowheads="1"/>
          </p:cNvSpPr>
          <p:nvPr/>
        </p:nvSpPr>
        <p:spPr bwMode="auto">
          <a:xfrm>
            <a:off x="119461" y="2245947"/>
            <a:ext cx="12072663" cy="2329035"/>
          </a:xfrm>
          <a:prstGeom prst="rect">
            <a:avLst/>
          </a:prstGeom>
          <a:noFill/>
          <a:ln>
            <a:noFill/>
          </a:ln>
        </p:spPr>
        <p:txBody>
          <a:bodyPr tIns="91440" anchor="ctr"/>
          <a:lstStyle>
            <a:lvl1pPr>
              <a:lnSpc>
                <a:spcPct val="102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32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1pPr>
            <a:lvl2pPr>
              <a:lnSpc>
                <a:spcPct val="102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2pPr>
            <a:lvl3pPr>
              <a:lnSpc>
                <a:spcPct val="102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3pPr>
            <a:lvl4pPr>
              <a:lnSpc>
                <a:spcPct val="102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4pPr>
            <a:lvl5pPr>
              <a:lnSpc>
                <a:spcPct val="102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algn="ctr" eaLnBrk="1" hangingPunct="1">
              <a:lnSpc>
                <a:spcPct val="100000"/>
              </a:lnSpc>
              <a:spcAft>
                <a:spcPct val="0"/>
              </a:spcAft>
            </a:pPr>
            <a:r>
              <a:rPr lang="ru-RU"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ДОКЛАД</a:t>
            </a:r>
          </a:p>
          <a:p>
            <a:pPr algn="ctr" eaLnBrk="1" hangingPunct="1">
              <a:lnSpc>
                <a:spcPct val="100000"/>
              </a:lnSpc>
              <a:spcAft>
                <a:spcPct val="0"/>
              </a:spcAft>
            </a:pPr>
            <a:r>
              <a:rPr lang="ru-RU" sz="2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Заместителя руководителя </a:t>
            </a:r>
            <a:r>
              <a:rPr lang="ru-RU"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Северо-Уральского управления Ростехнадзора </a:t>
            </a:r>
          </a:p>
          <a:p>
            <a:pPr algn="ctr" eaLnBrk="1" hangingPunct="1">
              <a:lnSpc>
                <a:spcPct val="100000"/>
              </a:lnSpc>
              <a:spcAft>
                <a:spcPct val="0"/>
              </a:spcAft>
            </a:pPr>
            <a:r>
              <a:rPr lang="ru-RU"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о правоприменительной практике Северо-Уральского управления Ростехнадзора за </a:t>
            </a:r>
            <a:r>
              <a:rPr lang="ru-RU" sz="2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6 мес. 2023 </a:t>
            </a:r>
            <a:r>
              <a:rPr lang="ru-RU"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год</a:t>
            </a:r>
          </a:p>
        </p:txBody>
      </p:sp>
      <p:sp>
        <p:nvSpPr>
          <p:cNvPr id="5128" name="Rectangle 7"/>
          <p:cNvSpPr>
            <a:spLocks noChangeArrowheads="1"/>
          </p:cNvSpPr>
          <p:nvPr/>
        </p:nvSpPr>
        <p:spPr bwMode="auto">
          <a:xfrm>
            <a:off x="259644" y="5325888"/>
            <a:ext cx="11665296"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tIns="91440"/>
          <a:lstStyle>
            <a:lvl1pPr>
              <a:lnSpc>
                <a:spcPct val="102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32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1pPr>
            <a:lvl2pPr>
              <a:lnSpc>
                <a:spcPct val="102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2pPr>
            <a:lvl3pPr>
              <a:lnSpc>
                <a:spcPct val="102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3pPr>
            <a:lvl4pPr>
              <a:lnSpc>
                <a:spcPct val="102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4pPr>
            <a:lvl5pPr>
              <a:lnSpc>
                <a:spcPct val="102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algn="ctr">
              <a:lnSpc>
                <a:spcPct val="90000"/>
              </a:lnSpc>
              <a:spcBef>
                <a:spcPts val="363"/>
              </a:spcBef>
              <a:spcAft>
                <a:spcPct val="0"/>
              </a:spcAft>
            </a:pPr>
            <a:endParaRPr lang="ru-RU" sz="2400" dirty="0">
              <a:ln w="0"/>
              <a:solidFill>
                <a:schemeClr val="accent5">
                  <a:lumMod val="50000"/>
                </a:schemeClr>
              </a:solidFill>
              <a:effectLst>
                <a:outerShdw blurRad="38100" dist="19050" dir="2700000" algn="tl" rotWithShape="0">
                  <a:schemeClr val="dk1">
                    <a:alpha val="40000"/>
                  </a:schemeClr>
                </a:outerShdw>
              </a:effectLst>
              <a:latin typeface="+mj-lt"/>
            </a:endParaRPr>
          </a:p>
          <a:p>
            <a:pPr algn="ctr">
              <a:lnSpc>
                <a:spcPct val="90000"/>
              </a:lnSpc>
              <a:spcBef>
                <a:spcPts val="363"/>
              </a:spcBef>
              <a:spcAft>
                <a:spcPct val="0"/>
              </a:spcAft>
            </a:pPr>
            <a:r>
              <a:rPr lang="ru-RU" sz="2000" b="1" dirty="0" smtClean="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г. Ноябрьск, 2023</a:t>
            </a:r>
            <a:endParaRPr lang="ru-RU" sz="2000" b="1"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3" name="Нижний колонтитул 3"/>
          <p:cNvSpPr txBox="1">
            <a:spLocks/>
          </p:cNvSpPr>
          <p:nvPr/>
        </p:nvSpPr>
        <p:spPr>
          <a:xfrm>
            <a:off x="8832304" y="6356176"/>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p>
        </p:txBody>
      </p:sp>
      <p:sp>
        <p:nvSpPr>
          <p:cNvPr id="2" name="Номер слайда 1"/>
          <p:cNvSpPr>
            <a:spLocks noGrp="1"/>
          </p:cNvSpPr>
          <p:nvPr>
            <p:ph type="sldNum" sz="quarter" idx="12"/>
          </p:nvPr>
        </p:nvSpPr>
        <p:spPr/>
        <p:txBody>
          <a:bodyPr/>
          <a:lstStyle/>
          <a:p>
            <a:pPr>
              <a:defRPr/>
            </a:pPr>
            <a:fld id="{E6FE964F-8665-4234-8811-49E14BA77027}" type="slidenum">
              <a:rPr lang="ru-RU" smtClean="0"/>
              <a:pPr>
                <a:defRPr/>
              </a:pPr>
              <a:t>1</a:t>
            </a:fld>
            <a:endParaRPr lang="ru-RU" dirty="0"/>
          </a:p>
        </p:txBody>
      </p:sp>
    </p:spTree>
    <p:extLst>
      <p:ext uri="{BB962C8B-B14F-4D97-AF65-F5344CB8AC3E}">
        <p14:creationId xmlns:p14="http://schemas.microsoft.com/office/powerpoint/2010/main" val="2456180501"/>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6808" y="623658"/>
            <a:ext cx="11319447" cy="418057"/>
          </a:xfrm>
        </p:spPr>
        <p:txBody>
          <a:bodyPr anchor="ctr">
            <a:normAutofit fontScale="90000"/>
          </a:bodyPr>
          <a:lstStyle/>
          <a:p>
            <a:pPr algn="ctr"/>
            <a:r>
              <a:rPr lang="ru-RU" sz="2700" b="1" dirty="0" smtClean="0"/>
              <a:t>Обращения </a:t>
            </a:r>
            <a:r>
              <a:rPr lang="ru-RU" sz="2700" b="1" dirty="0"/>
              <a:t>граждан и юридических </a:t>
            </a:r>
            <a:r>
              <a:rPr lang="ru-RU" sz="2700" b="1" dirty="0" smtClean="0"/>
              <a:t>лиц, </a:t>
            </a:r>
            <a:br>
              <a:rPr lang="ru-RU" sz="2700" b="1" dirty="0" smtClean="0"/>
            </a:br>
            <a:r>
              <a:rPr lang="ru-RU" sz="2700" b="1" dirty="0" smtClean="0"/>
              <a:t>поступивших в 2023 году</a:t>
            </a:r>
            <a:r>
              <a:rPr lang="ru-RU" sz="2800" b="1" dirty="0"/>
              <a:t/>
            </a:r>
            <a:br>
              <a:rPr lang="ru-RU" sz="2800" b="1" dirty="0"/>
            </a:br>
            <a:endParaRPr lang="ru-RU" sz="2800" b="1" dirty="0"/>
          </a:p>
        </p:txBody>
      </p:sp>
      <p:sp>
        <p:nvSpPr>
          <p:cNvPr id="9" name="Нижний колонтитул 3"/>
          <p:cNvSpPr txBox="1">
            <a:spLocks/>
          </p:cNvSpPr>
          <p:nvPr/>
        </p:nvSpPr>
        <p:spPr>
          <a:xfrm>
            <a:off x="8832304" y="6409926"/>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smtClean="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endParaRPr lang="ru-RU" sz="1200" i="1" dirty="0">
              <a:solidFill>
                <a:srgbClr val="3103F7"/>
              </a:solidFill>
              <a:latin typeface="Times New Roman" panose="02020603050405020304" pitchFamily="18" charset="0"/>
              <a:cs typeface="Times New Roman" panose="02020603050405020304" pitchFamily="18" charset="0"/>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2370335093"/>
              </p:ext>
            </p:extLst>
          </p:nvPr>
        </p:nvGraphicFramePr>
        <p:xfrm>
          <a:off x="458045" y="1268759"/>
          <a:ext cx="7056784" cy="4824537"/>
        </p:xfrm>
        <a:graphic>
          <a:graphicData uri="http://schemas.openxmlformats.org/drawingml/2006/table">
            <a:tbl>
              <a:tblPr firstRow="1" firstCol="1" bandRow="1"/>
              <a:tblGrid>
                <a:gridCol w="5935672"/>
                <a:gridCol w="1121112"/>
              </a:tblGrid>
              <a:tr h="787075">
                <a:tc>
                  <a:txBody>
                    <a:bodyPr/>
                    <a:lstStyle/>
                    <a:p>
                      <a:pPr algn="ctr" rtl="0" fontAlgn="ctr"/>
                      <a:r>
                        <a:rPr lang="ru-RU" sz="1600" b="1" i="0" u="none" strike="noStrike" dirty="0">
                          <a:solidFill>
                            <a:srgbClr val="000000"/>
                          </a:solidFill>
                          <a:effectLst/>
                          <a:latin typeface="Times New Roman" panose="02020603050405020304" pitchFamily="18" charset="0"/>
                        </a:rPr>
                        <a:t>Сведения о работе с обращениями граждан</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600" b="1" i="0" u="none" strike="noStrike" dirty="0">
                          <a:solidFill>
                            <a:srgbClr val="000000"/>
                          </a:solidFill>
                          <a:effectLst/>
                          <a:latin typeface="Times New Roman" panose="02020603050405020304" pitchFamily="18" charset="0"/>
                        </a:rPr>
                        <a:t>С начала года</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848">
                <a:tc>
                  <a:txBody>
                    <a:bodyPr/>
                    <a:lstStyle/>
                    <a:p>
                      <a:pPr algn="l" fontAlgn="t"/>
                      <a:r>
                        <a:rPr lang="ru-RU" sz="1600" b="0" i="0" u="none" strike="noStrike" dirty="0">
                          <a:solidFill>
                            <a:srgbClr val="000000"/>
                          </a:solidFill>
                          <a:effectLst/>
                          <a:latin typeface="Times New Roman" panose="02020603050405020304" pitchFamily="18" charset="0"/>
                        </a:rPr>
                        <a:t>Поступило обращений граждан, всего:</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smtClean="0">
                          <a:solidFill>
                            <a:srgbClr val="000000"/>
                          </a:solidFill>
                          <a:effectLst/>
                          <a:latin typeface="Times New Roman" panose="02020603050405020304" pitchFamily="18" charset="0"/>
                        </a:rPr>
                        <a:t>349</a:t>
                      </a:r>
                      <a:endParaRPr lang="ru-RU"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786">
                <a:tc>
                  <a:txBody>
                    <a:bodyPr/>
                    <a:lstStyle/>
                    <a:p>
                      <a:pPr algn="l" fontAlgn="t"/>
                      <a:r>
                        <a:rPr lang="ru-RU" sz="1600" b="0" i="0" u="none" strike="noStrike" dirty="0">
                          <a:solidFill>
                            <a:srgbClr val="000000"/>
                          </a:solidFill>
                          <a:effectLst/>
                          <a:latin typeface="Times New Roman" panose="02020603050405020304" pitchFamily="18" charset="0"/>
                        </a:rPr>
                        <a:t>Количество обращений, переадресованных по принадлежности</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smtClean="0">
                          <a:solidFill>
                            <a:srgbClr val="000000"/>
                          </a:solidFill>
                          <a:effectLst/>
                          <a:latin typeface="Times New Roman" panose="02020603050405020304" pitchFamily="18" charset="0"/>
                        </a:rPr>
                        <a:t>65</a:t>
                      </a:r>
                      <a:endParaRPr lang="ru-RU"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1994">
                <a:tc>
                  <a:txBody>
                    <a:bodyPr/>
                    <a:lstStyle/>
                    <a:p>
                      <a:pPr algn="l" fontAlgn="t"/>
                      <a:r>
                        <a:rPr lang="ru-RU" sz="1600" b="0" i="0" u="none" strike="noStrike">
                          <a:solidFill>
                            <a:srgbClr val="000000"/>
                          </a:solidFill>
                          <a:effectLst/>
                          <a:latin typeface="Times New Roman" panose="02020603050405020304" pitchFamily="18" charset="0"/>
                        </a:rPr>
                        <a:t>Количество обращений, находящихся на рассмотрении</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smtClean="0">
                          <a:solidFill>
                            <a:srgbClr val="000000"/>
                          </a:solidFill>
                          <a:effectLst/>
                          <a:latin typeface="Times New Roman" panose="02020603050405020304" pitchFamily="18" charset="0"/>
                        </a:rPr>
                        <a:t>95</a:t>
                      </a:r>
                      <a:endParaRPr lang="ru-RU"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1994">
                <a:tc>
                  <a:txBody>
                    <a:bodyPr/>
                    <a:lstStyle/>
                    <a:p>
                      <a:pPr algn="l" fontAlgn="t"/>
                      <a:r>
                        <a:rPr lang="ru-RU" sz="1600" b="0" i="0" u="none" strike="noStrike" dirty="0">
                          <a:solidFill>
                            <a:srgbClr val="000000"/>
                          </a:solidFill>
                          <a:effectLst/>
                          <a:latin typeface="Times New Roman" panose="02020603050405020304" pitchFamily="18" charset="0"/>
                        </a:rPr>
                        <a:t>Количество обращений, законченных рассмотрением</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smtClean="0">
                          <a:solidFill>
                            <a:srgbClr val="000000"/>
                          </a:solidFill>
                          <a:effectLst/>
                          <a:latin typeface="Times New Roman" panose="02020603050405020304" pitchFamily="18" charset="0"/>
                        </a:rPr>
                        <a:t>189</a:t>
                      </a:r>
                      <a:endParaRPr lang="ru-RU"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678">
                <a:tc>
                  <a:txBody>
                    <a:bodyPr/>
                    <a:lstStyle/>
                    <a:p>
                      <a:pPr algn="l" fontAlgn="t"/>
                      <a:r>
                        <a:rPr lang="ru-RU" sz="1600" b="0" i="0" u="none" strike="noStrike" dirty="0">
                          <a:solidFill>
                            <a:srgbClr val="000000"/>
                          </a:solidFill>
                          <a:effectLst/>
                          <a:latin typeface="Times New Roman" panose="02020603050405020304" pitchFamily="18" charset="0"/>
                        </a:rPr>
                        <a:t>Количество обращений, поступивших по темам:</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Times New Roman" panose="02020603050405020304" pitchFamily="18"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9863">
                <a:tc>
                  <a:txBody>
                    <a:bodyPr/>
                    <a:lstStyle/>
                    <a:p>
                      <a:pPr algn="l" fontAlgn="t"/>
                      <a:r>
                        <a:rPr lang="ru-RU" sz="1600" b="0" i="0" u="none" strike="noStrike">
                          <a:solidFill>
                            <a:srgbClr val="000000"/>
                          </a:solidFill>
                          <a:effectLst/>
                          <a:latin typeface="Times New Roman" panose="02020603050405020304" pitchFamily="18" charset="0"/>
                        </a:rPr>
                        <a:t>Электроэнергетика</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smtClean="0">
                          <a:solidFill>
                            <a:srgbClr val="000000"/>
                          </a:solidFill>
                          <a:effectLst/>
                          <a:latin typeface="Times New Roman" panose="02020603050405020304" pitchFamily="18" charset="0"/>
                        </a:rPr>
                        <a:t>88</a:t>
                      </a:r>
                      <a:endParaRPr lang="ru-RU"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r>
              <a:tr h="451994">
                <a:tc>
                  <a:txBody>
                    <a:bodyPr/>
                    <a:lstStyle/>
                    <a:p>
                      <a:pPr algn="l" fontAlgn="t"/>
                      <a:r>
                        <a:rPr lang="ru-RU" sz="1600" b="0" i="0" u="none" strike="noStrike">
                          <a:solidFill>
                            <a:srgbClr val="000000"/>
                          </a:solidFill>
                          <a:effectLst/>
                          <a:latin typeface="Times New Roman" panose="02020603050405020304" pitchFamily="18" charset="0"/>
                        </a:rPr>
                        <a:t>Строительство</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Times New Roman" panose="02020603050405020304" pitchFamily="18" charset="0"/>
                        </a:rPr>
                        <a:t> </a:t>
                      </a:r>
                      <a:r>
                        <a:rPr lang="ru-RU" sz="1600" b="0" i="0" u="none" strike="noStrike" dirty="0" smtClean="0">
                          <a:solidFill>
                            <a:srgbClr val="000000"/>
                          </a:solidFill>
                          <a:effectLst/>
                          <a:latin typeface="Times New Roman" panose="02020603050405020304" pitchFamily="18" charset="0"/>
                        </a:rPr>
                        <a:t>6</a:t>
                      </a:r>
                      <a:endParaRPr lang="ru-RU"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r>
              <a:tr h="451994">
                <a:tc>
                  <a:txBody>
                    <a:bodyPr/>
                    <a:lstStyle/>
                    <a:p>
                      <a:pPr algn="l" fontAlgn="t"/>
                      <a:r>
                        <a:rPr lang="ru-RU" sz="1600" b="0" i="0" u="none" strike="noStrike">
                          <a:solidFill>
                            <a:srgbClr val="000000"/>
                          </a:solidFill>
                          <a:effectLst/>
                          <a:latin typeface="Times New Roman" panose="02020603050405020304" pitchFamily="18" charset="0"/>
                        </a:rPr>
                        <a:t>Подъёмные сооружения</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smtClean="0">
                          <a:solidFill>
                            <a:srgbClr val="000000"/>
                          </a:solidFill>
                          <a:effectLst/>
                          <a:latin typeface="Times New Roman" panose="02020603050405020304" pitchFamily="18" charset="0"/>
                        </a:rPr>
                        <a:t>118</a:t>
                      </a:r>
                      <a:endParaRPr lang="ru-RU"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311">
                <a:tc>
                  <a:txBody>
                    <a:bodyPr/>
                    <a:lstStyle/>
                    <a:p>
                      <a:pPr algn="l" fontAlgn="t"/>
                      <a:r>
                        <a:rPr lang="ru-RU" sz="1600" b="0" i="0" u="none" strike="noStrike" dirty="0">
                          <a:solidFill>
                            <a:srgbClr val="000000"/>
                          </a:solidFill>
                          <a:effectLst/>
                          <a:latin typeface="Times New Roman" panose="02020603050405020304" pitchFamily="18" charset="0"/>
                        </a:rPr>
                        <a:t>Промышленная безопасность</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smtClean="0">
                          <a:solidFill>
                            <a:srgbClr val="000000"/>
                          </a:solidFill>
                          <a:effectLst/>
                          <a:latin typeface="Times New Roman" panose="02020603050405020304" pitchFamily="18" charset="0"/>
                        </a:rPr>
                        <a:t>22</a:t>
                      </a:r>
                      <a:endParaRPr lang="ru-RU"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886640330"/>
              </p:ext>
            </p:extLst>
          </p:nvPr>
        </p:nvGraphicFramePr>
        <p:xfrm>
          <a:off x="7752184" y="4697071"/>
          <a:ext cx="4301532" cy="1370849"/>
        </p:xfrm>
        <a:graphic>
          <a:graphicData uri="http://schemas.openxmlformats.org/drawingml/2006/table">
            <a:tbl>
              <a:tblPr firstRow="1" firstCol="1" bandRow="1">
                <a:tableStyleId>{5C22544A-7EE6-4342-B048-85BDC9FD1C3A}</a:tableStyleId>
              </a:tblPr>
              <a:tblGrid>
                <a:gridCol w="3284738"/>
                <a:gridCol w="508085"/>
                <a:gridCol w="508709"/>
              </a:tblGrid>
              <a:tr h="539350">
                <a:tc gridSpan="3">
                  <a:txBody>
                    <a:bodyPr/>
                    <a:lstStyle/>
                    <a:p>
                      <a:pPr>
                        <a:lnSpc>
                          <a:spcPct val="115000"/>
                        </a:lnSpc>
                        <a:spcAft>
                          <a:spcPts val="0"/>
                        </a:spcAft>
                      </a:pPr>
                      <a:r>
                        <a:rPr lang="ru-RU" sz="1200" dirty="0">
                          <a:effectLst/>
                        </a:rPr>
                        <a:t>Регион рассмотрения обращения/количество рассмотренных</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ru-RU"/>
                    </a:p>
                  </a:txBody>
                  <a:tcPr/>
                </a:tc>
                <a:tc hMerge="1">
                  <a:txBody>
                    <a:bodyPr/>
                    <a:lstStyle/>
                    <a:p>
                      <a:endParaRPr lang="ru-RU"/>
                    </a:p>
                  </a:txBody>
                  <a:tcPr/>
                </a:tc>
              </a:tr>
              <a:tr h="280912">
                <a:tc>
                  <a:txBody>
                    <a:bodyPr/>
                    <a:lstStyle/>
                    <a:p>
                      <a:pPr>
                        <a:lnSpc>
                          <a:spcPct val="115000"/>
                        </a:lnSpc>
                        <a:spcAft>
                          <a:spcPts val="1000"/>
                        </a:spcAft>
                      </a:pPr>
                      <a:r>
                        <a:rPr lang="ru-RU" sz="1200" dirty="0">
                          <a:effectLst/>
                        </a:rPr>
                        <a:t>Тюменская область</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1100" kern="1200">
                          <a:effectLst/>
                        </a:rPr>
                        <a:t>113</a:t>
                      </a:r>
                      <a:endParaRPr lang="ru-RU" sz="1100">
                        <a:effectLst/>
                        <a:latin typeface="Calibri" panose="020F0502020204030204" pitchFamily="34" charset="0"/>
                        <a:ea typeface="Times New Roman" panose="02020603050405020304" pitchFamily="18" charset="0"/>
                      </a:endParaRPr>
                    </a:p>
                  </a:txBody>
                  <a:tcPr marL="68580" marR="68580" marT="0" marB="0" anchor="ctr"/>
                </a:tc>
                <a:tc rowSpan="3">
                  <a:txBody>
                    <a:bodyPr/>
                    <a:lstStyle/>
                    <a:p>
                      <a:pPr marL="71755" marR="71755" algn="ctr">
                        <a:lnSpc>
                          <a:spcPct val="115000"/>
                        </a:lnSpc>
                        <a:spcAft>
                          <a:spcPts val="1000"/>
                        </a:spcAft>
                      </a:pPr>
                      <a:r>
                        <a:rPr lang="ru-RU" sz="1200">
                          <a:effectLst/>
                        </a:rPr>
                        <a:t>161</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vert="vert270" anchor="ctr"/>
                </a:tc>
              </a:tr>
              <a:tr h="280912">
                <a:tc>
                  <a:txBody>
                    <a:bodyPr/>
                    <a:lstStyle/>
                    <a:p>
                      <a:pPr>
                        <a:lnSpc>
                          <a:spcPct val="115000"/>
                        </a:lnSpc>
                        <a:spcAft>
                          <a:spcPts val="1000"/>
                        </a:spcAft>
                      </a:pPr>
                      <a:r>
                        <a:rPr lang="ru-RU" sz="1200">
                          <a:effectLst/>
                        </a:rPr>
                        <a:t>ХМАО-Югра</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1100" kern="1200">
                          <a:effectLst/>
                        </a:rPr>
                        <a:t>39</a:t>
                      </a:r>
                      <a:endParaRPr lang="ru-RU" sz="1100">
                        <a:effectLst/>
                        <a:latin typeface="Calibri" panose="020F0502020204030204" pitchFamily="34" charset="0"/>
                        <a:ea typeface="Times New Roman" panose="02020603050405020304" pitchFamily="18" charset="0"/>
                      </a:endParaRPr>
                    </a:p>
                  </a:txBody>
                  <a:tcPr marL="68580" marR="68580" marT="0" marB="0" anchor="ctr"/>
                </a:tc>
                <a:tc vMerge="1">
                  <a:txBody>
                    <a:bodyPr/>
                    <a:lstStyle/>
                    <a:p>
                      <a:endParaRPr lang="ru-RU"/>
                    </a:p>
                  </a:txBody>
                  <a:tcPr/>
                </a:tc>
              </a:tr>
              <a:tr h="269675">
                <a:tc>
                  <a:txBody>
                    <a:bodyPr/>
                    <a:lstStyle/>
                    <a:p>
                      <a:pPr>
                        <a:lnSpc>
                          <a:spcPct val="115000"/>
                        </a:lnSpc>
                        <a:spcAft>
                          <a:spcPts val="1000"/>
                        </a:spcAft>
                      </a:pPr>
                      <a:r>
                        <a:rPr lang="ru-RU" sz="1200" dirty="0">
                          <a:effectLst/>
                        </a:rPr>
                        <a:t>ЯНАО</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1100" dirty="0">
                          <a:effectLst/>
                        </a:rPr>
                        <a:t>9</a:t>
                      </a:r>
                      <a:endParaRPr lang="ru-RU" sz="1100" dirty="0">
                        <a:effectLst/>
                        <a:latin typeface="Calibri" panose="020F0502020204030204" pitchFamily="34" charset="0"/>
                        <a:ea typeface="Times New Roman" panose="02020603050405020304" pitchFamily="18" charset="0"/>
                      </a:endParaRPr>
                    </a:p>
                  </a:txBody>
                  <a:tcPr marL="68580" marR="68580" marT="0" marB="0" anchor="ctr"/>
                </a:tc>
                <a:tc vMerge="1">
                  <a:txBody>
                    <a:bodyPr/>
                    <a:lstStyle/>
                    <a:p>
                      <a:endParaRPr lang="ru-RU"/>
                    </a:p>
                  </a:txBody>
                  <a:tcPr/>
                </a:tc>
              </a:tr>
            </a:tbl>
          </a:graphicData>
        </a:graphic>
      </p:graphicFrame>
      <p:graphicFrame>
        <p:nvGraphicFramePr>
          <p:cNvPr id="6" name="Диаграмма 5"/>
          <p:cNvGraphicFramePr/>
          <p:nvPr>
            <p:extLst>
              <p:ext uri="{D42A27DB-BD31-4B8C-83A1-F6EECF244321}">
                <p14:modId xmlns:p14="http://schemas.microsoft.com/office/powerpoint/2010/main" val="1657193045"/>
              </p:ext>
            </p:extLst>
          </p:nvPr>
        </p:nvGraphicFramePr>
        <p:xfrm>
          <a:off x="7506037" y="1041715"/>
          <a:ext cx="4655840" cy="36486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64637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055440" y="306513"/>
            <a:ext cx="10364395" cy="498227"/>
          </a:xfrm>
        </p:spPr>
        <p:txBody>
          <a:bodyPr>
            <a:normAutofit fontScale="90000"/>
          </a:bodyPr>
          <a:lstStyle/>
          <a:p>
            <a:pPr algn="ctr"/>
            <a:r>
              <a:rPr lang="ru-RU" sz="3400" b="1" dirty="0" smtClean="0"/>
              <a:t>Аварийность и производственный травматизм</a:t>
            </a:r>
            <a:endParaRPr lang="ru-RU" sz="3400" b="1" dirty="0"/>
          </a:p>
        </p:txBody>
      </p:sp>
      <p:sp>
        <p:nvSpPr>
          <p:cNvPr id="21" name="Нижний колонтитул 3"/>
          <p:cNvSpPr txBox="1">
            <a:spLocks/>
          </p:cNvSpPr>
          <p:nvPr/>
        </p:nvSpPr>
        <p:spPr>
          <a:xfrm>
            <a:off x="8833666" y="6375269"/>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smtClean="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endParaRPr lang="ru-RU" sz="1200" i="1" dirty="0">
              <a:solidFill>
                <a:srgbClr val="3103F7"/>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pPr>
              <a:defRPr/>
            </a:pPr>
            <a:fld id="{08BE746B-CF60-4591-9BF5-45DC53608664}" type="slidenum">
              <a:rPr lang="ru-RU" smtClean="0"/>
              <a:pPr>
                <a:defRPr/>
              </a:pPr>
              <a:t>11</a:t>
            </a:fld>
            <a:endParaRPr lang="ru-RU" dirty="0"/>
          </a:p>
        </p:txBody>
      </p:sp>
      <p:pic>
        <p:nvPicPr>
          <p:cNvPr id="6" name="Объект 5"/>
          <p:cNvPicPr>
            <a:picLocks noGrp="1" noChangeAspect="1"/>
          </p:cNvPicPr>
          <p:nvPr>
            <p:ph sz="half" idx="1"/>
          </p:nvPr>
        </p:nvPicPr>
        <p:blipFill>
          <a:blip r:embed="rId3"/>
          <a:stretch>
            <a:fillRect/>
          </a:stretch>
        </p:blipFill>
        <p:spPr>
          <a:xfrm>
            <a:off x="551384" y="1484784"/>
            <a:ext cx="5181600" cy="4536504"/>
          </a:xfrm>
          <a:prstGeom prst="rect">
            <a:avLst/>
          </a:prstGeom>
        </p:spPr>
      </p:pic>
      <p:pic>
        <p:nvPicPr>
          <p:cNvPr id="7" name="Рисунок 6"/>
          <p:cNvPicPr>
            <a:picLocks noChangeAspect="1"/>
          </p:cNvPicPr>
          <p:nvPr/>
        </p:nvPicPr>
        <p:blipFill>
          <a:blip r:embed="rId4"/>
          <a:stretch>
            <a:fillRect/>
          </a:stretch>
        </p:blipFill>
        <p:spPr>
          <a:xfrm>
            <a:off x="5943450" y="1480232"/>
            <a:ext cx="5913190" cy="4541056"/>
          </a:xfrm>
          <a:prstGeom prst="rect">
            <a:avLst/>
          </a:prstGeom>
        </p:spPr>
      </p:pic>
    </p:spTree>
    <p:extLst>
      <p:ext uri="{BB962C8B-B14F-4D97-AF65-F5344CB8AC3E}">
        <p14:creationId xmlns:p14="http://schemas.microsoft.com/office/powerpoint/2010/main" val="909496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192381" y="485615"/>
            <a:ext cx="10364395" cy="827965"/>
          </a:xfrm>
        </p:spPr>
        <p:txBody>
          <a:bodyPr>
            <a:normAutofit/>
          </a:bodyPr>
          <a:lstStyle/>
          <a:p>
            <a:pPr algn="ctr"/>
            <a:r>
              <a:rPr lang="ru-RU" sz="3400" b="1" dirty="0"/>
              <a:t>Динамика аварийности и травматизма с 2010-2022 гг.</a:t>
            </a:r>
          </a:p>
        </p:txBody>
      </p:sp>
      <p:sp>
        <p:nvSpPr>
          <p:cNvPr id="3" name="Номер слайда 2"/>
          <p:cNvSpPr>
            <a:spLocks noGrp="1"/>
          </p:cNvSpPr>
          <p:nvPr>
            <p:ph type="sldNum" sz="quarter" idx="12"/>
          </p:nvPr>
        </p:nvSpPr>
        <p:spPr/>
        <p:txBody>
          <a:bodyPr/>
          <a:lstStyle/>
          <a:p>
            <a:pPr>
              <a:defRPr/>
            </a:pPr>
            <a:r>
              <a:rPr lang="ru-RU" dirty="0" smtClean="0"/>
              <a:t>23</a:t>
            </a:r>
            <a:endParaRPr lang="ru-RU" dirty="0"/>
          </a:p>
        </p:txBody>
      </p:sp>
      <p:sp>
        <p:nvSpPr>
          <p:cNvPr id="21" name="Нижний колонтитул 3"/>
          <p:cNvSpPr txBox="1">
            <a:spLocks/>
          </p:cNvSpPr>
          <p:nvPr/>
        </p:nvSpPr>
        <p:spPr>
          <a:xfrm>
            <a:off x="8833666" y="6375269"/>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smtClean="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endParaRPr lang="ru-RU" sz="1200" i="1" dirty="0">
              <a:solidFill>
                <a:srgbClr val="3103F7"/>
              </a:solidFill>
              <a:latin typeface="Times New Roman" panose="02020603050405020304" pitchFamily="18" charset="0"/>
              <a:cs typeface="Times New Roman" panose="02020603050405020304" pitchFamily="18" charset="0"/>
            </a:endParaRPr>
          </a:p>
        </p:txBody>
      </p:sp>
      <p:pic>
        <p:nvPicPr>
          <p:cNvPr id="6" name="Объект 5"/>
          <p:cNvPicPr>
            <a:picLocks noGrp="1" noChangeAspect="1"/>
          </p:cNvPicPr>
          <p:nvPr>
            <p:ph sz="half" idx="1"/>
          </p:nvPr>
        </p:nvPicPr>
        <p:blipFill>
          <a:blip r:embed="rId3"/>
          <a:stretch>
            <a:fillRect/>
          </a:stretch>
        </p:blipFill>
        <p:spPr>
          <a:xfrm>
            <a:off x="792239" y="1484784"/>
            <a:ext cx="10771745" cy="3888432"/>
          </a:xfrm>
          <a:prstGeom prst="rect">
            <a:avLst/>
          </a:prstGeom>
        </p:spPr>
      </p:pic>
    </p:spTree>
    <p:extLst>
      <p:ext uri="{BB962C8B-B14F-4D97-AF65-F5344CB8AC3E}">
        <p14:creationId xmlns:p14="http://schemas.microsoft.com/office/powerpoint/2010/main" val="35899554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95400" y="49507"/>
            <a:ext cx="10364395" cy="643189"/>
          </a:xfrm>
        </p:spPr>
        <p:txBody>
          <a:bodyPr>
            <a:normAutofit/>
          </a:bodyPr>
          <a:lstStyle/>
          <a:p>
            <a:pPr algn="ctr"/>
            <a:r>
              <a:rPr lang="ru-RU" sz="2800" dirty="0" smtClean="0">
                <a:latin typeface="Times New Roman" panose="02020603050405020304" pitchFamily="18" charset="0"/>
                <a:cs typeface="Times New Roman" panose="02020603050405020304" pitchFamily="18" charset="0"/>
              </a:rPr>
              <a:t>Аварийность</a:t>
            </a:r>
            <a:r>
              <a:rPr lang="ru-RU" sz="3600" dirty="0" smtClean="0"/>
              <a:t> </a:t>
            </a:r>
            <a:endParaRPr lang="ru-RU" sz="3400" b="1" dirty="0"/>
          </a:p>
        </p:txBody>
      </p:sp>
      <p:sp>
        <p:nvSpPr>
          <p:cNvPr id="3" name="Номер слайда 2"/>
          <p:cNvSpPr>
            <a:spLocks noGrp="1"/>
          </p:cNvSpPr>
          <p:nvPr>
            <p:ph type="sldNum" sz="quarter" idx="12"/>
          </p:nvPr>
        </p:nvSpPr>
        <p:spPr/>
        <p:txBody>
          <a:bodyPr/>
          <a:lstStyle/>
          <a:p>
            <a:pPr>
              <a:defRPr/>
            </a:pPr>
            <a:r>
              <a:rPr lang="ru-RU" dirty="0" smtClean="0"/>
              <a:t>25</a:t>
            </a:r>
            <a:endParaRPr lang="ru-RU" dirty="0"/>
          </a:p>
        </p:txBody>
      </p:sp>
      <p:sp>
        <p:nvSpPr>
          <p:cNvPr id="21" name="Нижний колонтитул 3"/>
          <p:cNvSpPr txBox="1">
            <a:spLocks/>
          </p:cNvSpPr>
          <p:nvPr/>
        </p:nvSpPr>
        <p:spPr>
          <a:xfrm>
            <a:off x="8833666" y="6375269"/>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smtClean="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endParaRPr lang="ru-RU" sz="1200" i="1" dirty="0">
              <a:solidFill>
                <a:srgbClr val="3103F7"/>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99455" y="692696"/>
            <a:ext cx="11877070" cy="6055504"/>
          </a:xfrm>
          <a:prstGeom prst="rect">
            <a:avLst/>
          </a:prstGeom>
        </p:spPr>
        <p:txBody>
          <a:bodyPr wrap="square">
            <a:spAutoFit/>
          </a:bodyPr>
          <a:lstStyle/>
          <a:p>
            <a:pPr marL="457200" indent="450215" algn="just">
              <a:lnSpc>
                <a:spcPct val="115000"/>
              </a:lnSpc>
              <a:spcAft>
                <a:spcPts val="0"/>
              </a:spcAft>
            </a:pPr>
            <a:r>
              <a:rPr lang="ru-RU" sz="1300"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Аварии произошли:</a:t>
            </a:r>
            <a:endParaRPr lang="ru-RU" sz="13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ru-RU" sz="1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10.01.2023 ООО «Организация 1» (ЯНАО, НД)</a:t>
            </a:r>
            <a:endParaRPr lang="ru-RU" sz="13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ru-RU" sz="1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16.01.2023 ООО «Организация 2» (ХМАО-Югра, ГС)</a:t>
            </a:r>
            <a:endParaRPr lang="ru-RU" sz="13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ru-RU" sz="1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16.05.2023 ООО «Газпром </a:t>
            </a:r>
            <a:r>
              <a:rPr lang="ru-RU" sz="13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трансгаз</a:t>
            </a:r>
            <a:r>
              <a:rPr lang="ru-RU" sz="1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3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Югорск</a:t>
            </a:r>
            <a:r>
              <a:rPr lang="ru-RU" sz="1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(ХМАО-Югра, МТ)</a:t>
            </a:r>
            <a:endParaRPr lang="ru-RU" sz="13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0215" algn="just">
              <a:lnSpc>
                <a:spcPct val="115000"/>
              </a:lnSpc>
              <a:spcAft>
                <a:spcPts val="0"/>
              </a:spcAft>
            </a:pPr>
            <a:r>
              <a:rPr lang="ru-RU" sz="1300" dirty="0">
                <a:latin typeface="Times New Roman" panose="02020603050405020304" pitchFamily="18" charset="0"/>
                <a:ea typeface="Times New Roman" panose="02020603050405020304" pitchFamily="18" charset="0"/>
                <a:cs typeface="Times New Roman" panose="02020603050405020304" pitchFamily="18" charset="0"/>
              </a:rPr>
              <a:t> </a:t>
            </a:r>
          </a:p>
          <a:p>
            <a:pPr marL="457200" indent="450215" algn="just">
              <a:lnSpc>
                <a:spcPct val="115000"/>
              </a:lnSpc>
              <a:spcAft>
                <a:spcPts val="0"/>
              </a:spcAft>
            </a:pPr>
            <a:r>
              <a:rPr lang="ru-RU" sz="1300" b="1" dirty="0">
                <a:latin typeface="Times New Roman" panose="02020603050405020304" pitchFamily="18" charset="0"/>
                <a:ea typeface="Times New Roman" panose="02020603050405020304" pitchFamily="18" charset="0"/>
                <a:cs typeface="Times New Roman" panose="02020603050405020304" pitchFamily="18" charset="0"/>
              </a:rPr>
              <a:t>10.01.2023 ООО «Организация 1а» (ЯНАО, </a:t>
            </a:r>
            <a:r>
              <a:rPr lang="ru-RU" sz="1300" b="1" dirty="0" smtClean="0">
                <a:latin typeface="Times New Roman" panose="02020603050405020304" pitchFamily="18" charset="0"/>
                <a:ea typeface="Times New Roman" panose="02020603050405020304" pitchFamily="18" charset="0"/>
                <a:cs typeface="Times New Roman" panose="02020603050405020304" pitchFamily="18" charset="0"/>
              </a:rPr>
              <a:t>НД)</a:t>
            </a:r>
            <a:endParaRPr lang="ru-RU" sz="13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0215" algn="just">
              <a:lnSpc>
                <a:spcPct val="115000"/>
              </a:lnSpc>
              <a:spcAft>
                <a:spcPts val="0"/>
              </a:spcAft>
            </a:pPr>
            <a:r>
              <a:rPr lang="ru-RU" sz="13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11.01.2023 </a:t>
            </a:r>
            <a:r>
              <a:rPr lang="ru-RU" sz="1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 скважине куста газовых скважин (КГС), Х-</a:t>
            </a:r>
            <a:r>
              <a:rPr lang="ru-RU" sz="13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ое</a:t>
            </a:r>
            <a:r>
              <a:rPr lang="ru-RU" sz="1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ГКМ ООО «Работы по освоению» проводило работы по освоению газовой скважины. </a:t>
            </a:r>
            <a:r>
              <a:rPr lang="ru-RU" sz="13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Во время </a:t>
            </a:r>
            <a:r>
              <a:rPr lang="ru-RU" sz="1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работы по спуску секций КПО на ТЛТ-168 мм, после спуска 8 шт. ТЛТ, работы из-за неблагоприятных метеоусловий были приостановлены. Работники бригады освоения </a:t>
            </a:r>
            <a:r>
              <a:rPr lang="ru-RU" sz="13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загерметизировали</a:t>
            </a:r>
            <a:r>
              <a:rPr lang="ru-RU" sz="1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трубное пространство, но не </a:t>
            </a:r>
            <a:r>
              <a:rPr lang="ru-RU" sz="13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загерметизировали</a:t>
            </a:r>
            <a:r>
              <a:rPr lang="ru-RU" sz="1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3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затрубное</a:t>
            </a:r>
            <a:r>
              <a:rPr lang="ru-RU" sz="1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пространство, так как в нем находились трубопроводы управления внутрискважинным оборудованием. в 01:35 часов произошел перелив раствора по </a:t>
            </a:r>
            <a:r>
              <a:rPr lang="ru-RU" sz="13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затрубному</a:t>
            </a:r>
            <a:r>
              <a:rPr lang="ru-RU" sz="1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пространству с последующим выходом флюида и его возгоранием. После возникновения происшествия </a:t>
            </a:r>
            <a:r>
              <a:rPr lang="ru-RU" sz="13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загерметизировать</a:t>
            </a:r>
            <a:r>
              <a:rPr lang="ru-RU" sz="1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скважину не получилось, так как в </a:t>
            </a:r>
            <a:r>
              <a:rPr lang="ru-RU" sz="13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превенторе</a:t>
            </a:r>
            <a:r>
              <a:rPr lang="ru-RU" sz="1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были установлены трубные плашки 114 мм.</a:t>
            </a:r>
            <a:endParaRPr lang="ru-RU" sz="13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0215" algn="just">
              <a:lnSpc>
                <a:spcPct val="115000"/>
              </a:lnSpc>
              <a:spcAft>
                <a:spcPts val="0"/>
              </a:spcAft>
            </a:pPr>
            <a:r>
              <a:rPr lang="ru-RU" sz="1300" dirty="0">
                <a:latin typeface="Times New Roman" panose="02020603050405020304" pitchFamily="18" charset="0"/>
                <a:ea typeface="Times New Roman" panose="02020603050405020304" pitchFamily="18" charset="0"/>
                <a:cs typeface="Times New Roman" panose="02020603050405020304" pitchFamily="18" charset="0"/>
              </a:rPr>
              <a:t>Идет расследование.</a:t>
            </a:r>
            <a:endParaRPr lang="ru-RU" sz="1300" dirty="0">
              <a:latin typeface="Calibri" panose="020F0502020204030204" pitchFamily="34" charset="0"/>
              <a:ea typeface="Times New Roman" panose="02020603050405020304" pitchFamily="18" charset="0"/>
              <a:cs typeface="Times New Roman" panose="02020603050405020304" pitchFamily="18" charset="0"/>
            </a:endParaRPr>
          </a:p>
          <a:p>
            <a:pPr marL="457200" indent="450215" algn="just">
              <a:lnSpc>
                <a:spcPct val="115000"/>
              </a:lnSpc>
              <a:spcAft>
                <a:spcPts val="0"/>
              </a:spcAft>
            </a:pPr>
            <a:r>
              <a:rPr lang="ru-RU" sz="1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3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16.01.2023 </a:t>
            </a:r>
            <a:r>
              <a:rPr lang="ru-RU" sz="13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ООО «Организация 2а» (ХМАО-Югра, ГС)</a:t>
            </a:r>
            <a:endParaRPr lang="ru-RU" sz="1300" dirty="0">
              <a:latin typeface="Times New Roman" panose="02020603050405020304" pitchFamily="18" charset="0"/>
              <a:ea typeface="Times New Roman" panose="02020603050405020304" pitchFamily="18" charset="0"/>
              <a:cs typeface="Times New Roman" panose="02020603050405020304" pitchFamily="18" charset="0"/>
            </a:endParaRPr>
          </a:p>
          <a:p>
            <a:pPr indent="449580" algn="just">
              <a:lnSpc>
                <a:spcPct val="115000"/>
              </a:lnSpc>
              <a:spcAft>
                <a:spcPts val="0"/>
              </a:spcAft>
            </a:pPr>
            <a:r>
              <a:rPr lang="ru-RU" sz="1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Предположительно в результате отказа технологического оборудования насосного </a:t>
            </a:r>
            <a:r>
              <a:rPr lang="ru-RU" sz="13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афегатз</a:t>
            </a:r>
            <a:r>
              <a:rPr lang="ru-RU" sz="1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произошла утечка СУГ с последующим возгоранием, разрушение основного оборудования (сосуд работающий под давлением) отсутствует. Травмированных и пострадавших лиц нет. </a:t>
            </a:r>
            <a:endParaRPr lang="ru-RU" sz="1300" dirty="0">
              <a:latin typeface="Times New Roman" panose="02020603050405020304" pitchFamily="18" charset="0"/>
              <a:ea typeface="Times New Roman" panose="02020603050405020304" pitchFamily="18" charset="0"/>
              <a:cs typeface="Times New Roman" panose="02020603050405020304" pitchFamily="18" charset="0"/>
            </a:endParaRPr>
          </a:p>
          <a:p>
            <a:pPr indent="449580" algn="just">
              <a:lnSpc>
                <a:spcPct val="115000"/>
              </a:lnSpc>
              <a:spcAft>
                <a:spcPts val="0"/>
              </a:spcAft>
            </a:pPr>
            <a:r>
              <a:rPr lang="ru-RU" sz="1300" b="1" dirty="0">
                <a:latin typeface="Times New Roman" panose="02020603050405020304" pitchFamily="18" charset="0"/>
                <a:ea typeface="Times New Roman" panose="02020603050405020304" pitchFamily="18" charset="0"/>
                <a:cs typeface="Times New Roman" panose="02020603050405020304" pitchFamily="18" charset="0"/>
              </a:rPr>
              <a:t>Технические причины аварии: </a:t>
            </a:r>
            <a:endParaRPr lang="ru-RU" sz="13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ru-RU" sz="1300" dirty="0">
                <a:latin typeface="Times New Roman" panose="02020603050405020304" pitchFamily="18" charset="0"/>
                <a:ea typeface="Times New Roman" panose="02020603050405020304" pitchFamily="18" charset="0"/>
                <a:cs typeface="Times New Roman" panose="02020603050405020304" pitchFamily="18" charset="0"/>
              </a:rPr>
              <a:t>Наличие скрытого дефекта спровоцировало разрушение патрубка </a:t>
            </a:r>
            <a:r>
              <a:rPr lang="ru-RU" sz="1300" dirty="0" err="1">
                <a:latin typeface="Times New Roman" panose="02020603050405020304" pitchFamily="18" charset="0"/>
                <a:ea typeface="Times New Roman" panose="02020603050405020304" pitchFamily="18" charset="0"/>
                <a:cs typeface="Times New Roman" panose="02020603050405020304" pitchFamily="18" charset="0"/>
              </a:rPr>
              <a:t>электронасосного</a:t>
            </a:r>
            <a:r>
              <a:rPr lang="ru-RU" sz="1300" dirty="0">
                <a:latin typeface="Times New Roman" panose="02020603050405020304" pitchFamily="18" charset="0"/>
                <a:ea typeface="Times New Roman" panose="02020603050405020304" pitchFamily="18" charset="0"/>
                <a:cs typeface="Times New Roman" panose="02020603050405020304" pitchFamily="18" charset="0"/>
              </a:rPr>
              <a:t> агрегата ФД40/25 в условиях </a:t>
            </a:r>
            <a:r>
              <a:rPr lang="ru-RU" sz="1300" dirty="0" err="1">
                <a:latin typeface="Times New Roman" panose="02020603050405020304" pitchFamily="18" charset="0"/>
                <a:ea typeface="Times New Roman" panose="02020603050405020304" pitchFamily="18" charset="0"/>
                <a:cs typeface="Times New Roman" panose="02020603050405020304" pitchFamily="18" charset="0"/>
              </a:rPr>
              <a:t>вибронагруженности</a:t>
            </a:r>
            <a:r>
              <a:rPr lang="ru-RU" sz="1300" dirty="0">
                <a:latin typeface="Times New Roman" panose="02020603050405020304" pitchFamily="18" charset="0"/>
                <a:ea typeface="Times New Roman" panose="02020603050405020304" pitchFamily="18" charset="0"/>
                <a:cs typeface="Times New Roman" panose="02020603050405020304" pitchFamily="18" charset="0"/>
              </a:rPr>
              <a:t> при эксплуатации.</a:t>
            </a:r>
          </a:p>
          <a:p>
            <a:pPr indent="449580" algn="just">
              <a:lnSpc>
                <a:spcPct val="115000"/>
              </a:lnSpc>
              <a:spcAft>
                <a:spcPts val="0"/>
              </a:spcAft>
            </a:pPr>
            <a:r>
              <a:rPr lang="ru-RU" sz="1300" b="1" dirty="0">
                <a:latin typeface="Times New Roman" panose="02020603050405020304" pitchFamily="18" charset="0"/>
                <a:ea typeface="Times New Roman" panose="02020603050405020304" pitchFamily="18" charset="0"/>
                <a:cs typeface="Times New Roman" panose="02020603050405020304" pitchFamily="18" charset="0"/>
              </a:rPr>
              <a:t>Организационные причины. </a:t>
            </a:r>
            <a:r>
              <a:rPr lang="ru-RU" sz="1300" dirty="0">
                <a:latin typeface="Times New Roman" panose="02020603050405020304" pitchFamily="18" charset="0"/>
                <a:ea typeface="Times New Roman" panose="02020603050405020304" pitchFamily="18" charset="0"/>
                <a:cs typeface="Times New Roman" panose="02020603050405020304" pitchFamily="18" charset="0"/>
              </a:rPr>
              <a:t>Не проведено до пуска в работу после окончания технического освидетельствования сосуда ППЦЗ-12-885 зав.№ 1173 испытание на герметичность воздухом или инертным газом давлением, равным рабочему давлению.</a:t>
            </a:r>
          </a:p>
          <a:p>
            <a:pPr indent="449580" algn="just">
              <a:lnSpc>
                <a:spcPct val="115000"/>
              </a:lnSpc>
              <a:spcAft>
                <a:spcPts val="0"/>
              </a:spcAft>
            </a:pPr>
            <a:r>
              <a:rPr lang="ru-RU" sz="1300" dirty="0">
                <a:latin typeface="Times New Roman" panose="02020603050405020304" pitchFamily="18" charset="0"/>
                <a:ea typeface="Times New Roman" panose="02020603050405020304" pitchFamily="18" charset="0"/>
                <a:cs typeface="Times New Roman" panose="02020603050405020304" pitchFamily="18" charset="0"/>
              </a:rPr>
              <a:t>Материальный ущерб: 196,250 </a:t>
            </a:r>
            <a:r>
              <a:rPr lang="ru-RU" sz="1300" dirty="0" err="1">
                <a:latin typeface="Times New Roman" panose="02020603050405020304" pitchFamily="18" charset="0"/>
                <a:ea typeface="Times New Roman" panose="02020603050405020304" pitchFamily="18" charset="0"/>
                <a:cs typeface="Times New Roman" panose="02020603050405020304" pitchFamily="18" charset="0"/>
              </a:rPr>
              <a:t>тыс.руб</a:t>
            </a:r>
            <a:r>
              <a:rPr lang="ru-RU" sz="1300" dirty="0">
                <a:latin typeface="Times New Roman" panose="02020603050405020304" pitchFamily="18" charset="0"/>
                <a:ea typeface="Times New Roman" panose="02020603050405020304" pitchFamily="18" charset="0"/>
                <a:cs typeface="Times New Roman" panose="02020603050405020304" pitchFamily="18" charset="0"/>
              </a:rPr>
              <a:t>.</a:t>
            </a:r>
          </a:p>
          <a:p>
            <a:pPr indent="449580" algn="just">
              <a:lnSpc>
                <a:spcPct val="115000"/>
              </a:lnSpc>
              <a:spcAft>
                <a:spcPts val="0"/>
              </a:spcAft>
            </a:pPr>
            <a:r>
              <a:rPr lang="ru-RU" sz="13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3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16.05.2023 </a:t>
            </a:r>
            <a:r>
              <a:rPr lang="ru-RU" sz="13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ООО «Организация 3а» (ХМАО-Югра, МТ)</a:t>
            </a:r>
            <a:endParaRPr lang="ru-RU" sz="1300" dirty="0">
              <a:latin typeface="Times New Roman" panose="02020603050405020304" pitchFamily="18" charset="0"/>
              <a:ea typeface="Times New Roman" panose="02020603050405020304" pitchFamily="18" charset="0"/>
              <a:cs typeface="Times New Roman" panose="02020603050405020304" pitchFamily="18" charset="0"/>
            </a:endParaRPr>
          </a:p>
          <a:p>
            <a:pPr indent="449580" algn="just">
              <a:lnSpc>
                <a:spcPct val="115000"/>
              </a:lnSpc>
              <a:spcAft>
                <a:spcPts val="0"/>
              </a:spcAft>
            </a:pPr>
            <a:r>
              <a:rPr lang="ru-RU" sz="1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 12:30 (МСК) поступил сигнал о загорании газа после прохождения внутритрубного очистного устройства в районе ХХХХХХХХХ (ориентировочно 300 метров от линейного крана 792.5 км по ходу газа). Участок газопровода ХХХХХХХХХ в процессе транспорта газа не участвовал, проводились газоопасные работы. В результате аварии 1 человек пострадал, 5 погибли.</a:t>
            </a:r>
            <a:endParaRPr lang="ru-RU" sz="1300" dirty="0">
              <a:latin typeface="Times New Roman" panose="02020603050405020304" pitchFamily="18" charset="0"/>
              <a:ea typeface="Times New Roman" panose="02020603050405020304" pitchFamily="18" charset="0"/>
              <a:cs typeface="Times New Roman" panose="02020603050405020304" pitchFamily="18" charset="0"/>
            </a:endParaRPr>
          </a:p>
          <a:p>
            <a:pPr indent="449580" algn="just">
              <a:lnSpc>
                <a:spcPct val="115000"/>
              </a:lnSpc>
              <a:spcAft>
                <a:spcPts val="0"/>
              </a:spcAft>
            </a:pPr>
            <a:r>
              <a:rPr lang="ru-RU" sz="1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Идет расследование.</a:t>
            </a:r>
            <a:endParaRPr lang="ru-RU" sz="13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73219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471587"/>
          </a:xfrm>
        </p:spPr>
        <p:txBody>
          <a:bodyPr>
            <a:normAutofit fontScale="90000"/>
          </a:bodyPr>
          <a:lstStyle/>
          <a:p>
            <a:pPr algn="ctr"/>
            <a:r>
              <a:rPr lang="ru-RU" sz="3200" dirty="0" smtClean="0">
                <a:latin typeface="Times New Roman" panose="02020603050405020304" pitchFamily="18" charset="0"/>
                <a:cs typeface="Times New Roman" panose="02020603050405020304" pitchFamily="18" charset="0"/>
              </a:rPr>
              <a:t>Производственный травматизм</a:t>
            </a:r>
            <a:endParaRPr lang="ru-RU" sz="32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p:txBody>
          <a:bodyPr>
            <a:normAutofit fontScale="85000" lnSpcReduction="20000"/>
          </a:bodyPr>
          <a:lstStyle/>
          <a:p>
            <a:r>
              <a:rPr lang="ru-RU" u="sng" dirty="0">
                <a:latin typeface="Times New Roman" panose="02020603050405020304" pitchFamily="18" charset="0"/>
                <a:cs typeface="Times New Roman" panose="02020603050405020304" pitchFamily="18" charset="0"/>
              </a:rPr>
              <a:t>Несчастные случаи произошли:</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21.02.2023 ООО «Организация 1» (ЯНАО, НД)</a:t>
            </a:r>
          </a:p>
          <a:p>
            <a:r>
              <a:rPr lang="ru-RU" dirty="0">
                <a:latin typeface="Times New Roman" panose="02020603050405020304" pitchFamily="18" charset="0"/>
                <a:cs typeface="Times New Roman" panose="02020603050405020304" pitchFamily="18" charset="0"/>
              </a:rPr>
              <a:t>27.03.2023 ООО «Организация 2» (ХМАО-Югра, НД)</a:t>
            </a:r>
          </a:p>
          <a:p>
            <a:r>
              <a:rPr lang="ru-RU" dirty="0">
                <a:latin typeface="Times New Roman" panose="02020603050405020304" pitchFamily="18" charset="0"/>
                <a:cs typeface="Times New Roman" panose="02020603050405020304" pitchFamily="18" charset="0"/>
              </a:rPr>
              <a:t>16.05.2023 ООО «Организация 6» (ХМАО, МТ)</a:t>
            </a:r>
          </a:p>
          <a:p>
            <a:r>
              <a:rPr lang="ru-RU" dirty="0">
                <a:latin typeface="Times New Roman" panose="02020603050405020304" pitchFamily="18" charset="0"/>
                <a:cs typeface="Times New Roman" panose="02020603050405020304" pitchFamily="18" charset="0"/>
              </a:rPr>
              <a:t>29.05.2023 ООО «Организация 7»  (Тюменская область (далее также – ТО), Э)</a:t>
            </a:r>
          </a:p>
          <a:p>
            <a:endParaRPr lang="ru-RU" dirty="0"/>
          </a:p>
        </p:txBody>
      </p:sp>
      <p:sp>
        <p:nvSpPr>
          <p:cNvPr id="4" name="Объект 3"/>
          <p:cNvSpPr>
            <a:spLocks noGrp="1"/>
          </p:cNvSpPr>
          <p:nvPr>
            <p:ph sz="half" idx="2"/>
          </p:nvPr>
        </p:nvSpPr>
        <p:spPr/>
        <p:txBody>
          <a:bodyPr>
            <a:normAutofit fontScale="85000" lnSpcReduction="20000"/>
          </a:bodyPr>
          <a:lstStyle/>
          <a:p>
            <a:r>
              <a:rPr lang="ru-RU" i="1" u="sng" dirty="0">
                <a:latin typeface="Times New Roman" panose="02020603050405020304" pitchFamily="18" charset="0"/>
                <a:cs typeface="Times New Roman" panose="02020603050405020304" pitchFamily="18" charset="0"/>
              </a:rPr>
              <a:t>Тяжелые несчастные случаи:</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14.01.2023 ООО «Организация 3» (ХМАО, ПС)</a:t>
            </a:r>
          </a:p>
          <a:p>
            <a:r>
              <a:rPr lang="ru-RU" dirty="0">
                <a:latin typeface="Times New Roman" panose="02020603050405020304" pitchFamily="18" charset="0"/>
                <a:cs typeface="Times New Roman" panose="02020603050405020304" pitchFamily="18" charset="0"/>
              </a:rPr>
              <a:t>14.02.2023 ОАО «Организация 4» (Тюменская область, ПС)</a:t>
            </a:r>
          </a:p>
          <a:p>
            <a:r>
              <a:rPr lang="ru-RU" dirty="0">
                <a:latin typeface="Times New Roman" panose="02020603050405020304" pitchFamily="18" charset="0"/>
                <a:cs typeface="Times New Roman" panose="02020603050405020304" pitchFamily="18" charset="0"/>
              </a:rPr>
              <a:t>14.03.2023 ООО «Организация 5» (ЯНАО, НД)</a:t>
            </a:r>
          </a:p>
          <a:p>
            <a:r>
              <a:rPr lang="ru-RU" dirty="0">
                <a:latin typeface="Times New Roman" panose="02020603050405020304" pitchFamily="18" charset="0"/>
                <a:cs typeface="Times New Roman" panose="02020603050405020304" pitchFamily="18" charset="0"/>
              </a:rPr>
              <a:t>12.04.2023 ООО «Организация 8» (ЯНАО, МТ)</a:t>
            </a:r>
          </a:p>
          <a:p>
            <a:r>
              <a:rPr lang="ru-RU" dirty="0">
                <a:latin typeface="Times New Roman" panose="02020603050405020304" pitchFamily="18" charset="0"/>
                <a:cs typeface="Times New Roman" panose="02020603050405020304" pitchFamily="18" charset="0"/>
              </a:rPr>
              <a:t>30.04.2023 АО «Организация 9» (ТО, НД)</a:t>
            </a:r>
          </a:p>
          <a:p>
            <a:r>
              <a:rPr lang="ru-RU" dirty="0">
                <a:latin typeface="Times New Roman" panose="02020603050405020304" pitchFamily="18" charset="0"/>
                <a:cs typeface="Times New Roman" panose="02020603050405020304" pitchFamily="18" charset="0"/>
              </a:rPr>
              <a:t>22.05.2023 АО «Организация 9» (ТО, НД)</a:t>
            </a:r>
          </a:p>
          <a:p>
            <a:endParaRPr lang="ru-RU" dirty="0"/>
          </a:p>
        </p:txBody>
      </p:sp>
      <p:sp>
        <p:nvSpPr>
          <p:cNvPr id="5" name="Номер слайда 4"/>
          <p:cNvSpPr>
            <a:spLocks noGrp="1"/>
          </p:cNvSpPr>
          <p:nvPr>
            <p:ph type="sldNum" sz="quarter" idx="12"/>
          </p:nvPr>
        </p:nvSpPr>
        <p:spPr/>
        <p:txBody>
          <a:bodyPr/>
          <a:lstStyle/>
          <a:p>
            <a:pPr>
              <a:defRPr/>
            </a:pPr>
            <a:fld id="{08BE746B-CF60-4591-9BF5-45DC53608664}" type="slidenum">
              <a:rPr lang="ru-RU" smtClean="0"/>
              <a:pPr>
                <a:defRPr/>
              </a:pPr>
              <a:t>14</a:t>
            </a:fld>
            <a:endParaRPr lang="ru-RU" dirty="0"/>
          </a:p>
        </p:txBody>
      </p:sp>
      <p:sp>
        <p:nvSpPr>
          <p:cNvPr id="6" name="Нижний колонтитул 3"/>
          <p:cNvSpPr txBox="1">
            <a:spLocks/>
          </p:cNvSpPr>
          <p:nvPr/>
        </p:nvSpPr>
        <p:spPr>
          <a:xfrm>
            <a:off x="7896200" y="6310312"/>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smtClean="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endParaRPr lang="ru-RU" sz="1200" i="1" dirty="0">
              <a:solidFill>
                <a:srgbClr val="3103F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371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802416" cy="687611"/>
          </a:xfrm>
        </p:spPr>
        <p:txBody>
          <a:bodyPr>
            <a:normAutofit fontScale="90000"/>
          </a:bodyPr>
          <a:lstStyle/>
          <a:p>
            <a:r>
              <a:rPr lang="ru-RU" dirty="0">
                <a:solidFill>
                  <a:schemeClr val="accent4">
                    <a:lumMod val="50000"/>
                  </a:schemeClr>
                </a:solidFill>
              </a:rPr>
              <a:t>Внесение ЗЭПБ в Реестр </a:t>
            </a:r>
            <a:r>
              <a:rPr lang="ru-RU" dirty="0" smtClean="0">
                <a:solidFill>
                  <a:schemeClr val="accent4">
                    <a:lumMod val="50000"/>
                  </a:schemeClr>
                </a:solidFill>
              </a:rPr>
              <a:t>во 2 </a:t>
            </a:r>
            <a:r>
              <a:rPr lang="ru-RU" dirty="0">
                <a:solidFill>
                  <a:schemeClr val="accent4">
                    <a:lumMod val="50000"/>
                  </a:schemeClr>
                </a:solidFill>
              </a:rPr>
              <a:t>квартале 2023 года</a:t>
            </a:r>
            <a:r>
              <a:rPr lang="ru-RU" dirty="0">
                <a:solidFill>
                  <a:schemeClr val="accent5">
                    <a:lumMod val="75000"/>
                  </a:schemeClr>
                </a:solidFill>
              </a:rPr>
              <a:t/>
            </a:r>
            <a:br>
              <a:rPr lang="ru-RU" dirty="0">
                <a:solidFill>
                  <a:schemeClr val="accent5">
                    <a:lumMod val="75000"/>
                  </a:schemeClr>
                </a:solidFill>
              </a:rPr>
            </a:br>
            <a:endParaRPr lang="ru-RU" dirty="0"/>
          </a:p>
        </p:txBody>
      </p:sp>
      <p:sp>
        <p:nvSpPr>
          <p:cNvPr id="3" name="Объект 2"/>
          <p:cNvSpPr>
            <a:spLocks noGrp="1"/>
          </p:cNvSpPr>
          <p:nvPr>
            <p:ph sz="half" idx="1"/>
          </p:nvPr>
        </p:nvSpPr>
        <p:spPr>
          <a:xfrm>
            <a:off x="838200" y="1124744"/>
            <a:ext cx="5181600" cy="5052219"/>
          </a:xfrm>
        </p:spPr>
        <p:txBody>
          <a:bodyPr>
            <a:normAutofit fontScale="55000" lnSpcReduction="20000"/>
          </a:bodyPr>
          <a:lstStyle/>
          <a:p>
            <a:pPr marL="0" indent="0">
              <a:lnSpc>
                <a:spcPct val="120000"/>
              </a:lnSpc>
              <a:buNone/>
            </a:pPr>
            <a:r>
              <a:rPr lang="ru-RU" sz="3300" dirty="0">
                <a:latin typeface="Times New Roman" panose="02020603050405020304" pitchFamily="18" charset="0"/>
                <a:cs typeface="Times New Roman" panose="02020603050405020304" pitchFamily="18" charset="0"/>
              </a:rPr>
              <a:t>Экспертиза промышленной безопасности (ЭПБ) проводится с целью недопущения аварий на опасных производственных объектах и обеспечения соблюдения требований промышленной безопасности. ЭПБ — это проверка на соответствие объекта экспертизы требованиям и нормам безопасной эксплуатации, которые содержатся в федеральных нормах и правилах промышленной безопасности. Результатом проведения экспертизы промышленной безопасности является заключение экспертизы, сведения о котором внесены в реестр заключений ЭПБ Ростехнадзора. Право на проведение экспертизы промышленной безопасности предоставляется на основании выданных </a:t>
            </a:r>
            <a:r>
              <a:rPr lang="ru-RU" sz="3300" dirty="0" err="1">
                <a:latin typeface="Times New Roman" panose="02020603050405020304" pitchFamily="18" charset="0"/>
                <a:cs typeface="Times New Roman" panose="02020603050405020304" pitchFamily="18" charset="0"/>
              </a:rPr>
              <a:t>Ростехнадзором</a:t>
            </a:r>
            <a:r>
              <a:rPr lang="ru-RU" sz="3300" dirty="0">
                <a:latin typeface="Times New Roman" panose="02020603050405020304" pitchFamily="18" charset="0"/>
                <a:cs typeface="Times New Roman" panose="02020603050405020304" pitchFamily="18" charset="0"/>
              </a:rPr>
              <a:t> лицензий.</a:t>
            </a:r>
          </a:p>
          <a:p>
            <a:endParaRPr lang="ru-RU" dirty="0"/>
          </a:p>
        </p:txBody>
      </p:sp>
      <p:sp>
        <p:nvSpPr>
          <p:cNvPr id="5" name="Номер слайда 4"/>
          <p:cNvSpPr>
            <a:spLocks noGrp="1"/>
          </p:cNvSpPr>
          <p:nvPr>
            <p:ph type="sldNum" sz="quarter" idx="12"/>
          </p:nvPr>
        </p:nvSpPr>
        <p:spPr/>
        <p:txBody>
          <a:bodyPr/>
          <a:lstStyle/>
          <a:p>
            <a:pPr>
              <a:defRPr/>
            </a:pPr>
            <a:fld id="{08BE746B-CF60-4591-9BF5-45DC53608664}" type="slidenum">
              <a:rPr lang="ru-RU" smtClean="0"/>
              <a:pPr>
                <a:defRPr/>
              </a:pPr>
              <a:t>15</a:t>
            </a:fld>
            <a:endParaRPr lang="ru-RU" dirty="0"/>
          </a:p>
        </p:txBody>
      </p:sp>
      <p:pic>
        <p:nvPicPr>
          <p:cNvPr id="6" name="Рисунок 5"/>
          <p:cNvPicPr>
            <a:picLocks noChangeAspect="1"/>
          </p:cNvPicPr>
          <p:nvPr/>
        </p:nvPicPr>
        <p:blipFill>
          <a:blip r:embed="rId2"/>
          <a:stretch>
            <a:fillRect/>
          </a:stretch>
        </p:blipFill>
        <p:spPr>
          <a:xfrm>
            <a:off x="7896200" y="6279835"/>
            <a:ext cx="3225064" cy="457240"/>
          </a:xfrm>
          <a:prstGeom prst="rect">
            <a:avLst/>
          </a:prstGeom>
        </p:spPr>
      </p:pic>
      <p:graphicFrame>
        <p:nvGraphicFramePr>
          <p:cNvPr id="7" name="Объект 6"/>
          <p:cNvGraphicFramePr>
            <a:graphicFrameLocks noGrp="1"/>
          </p:cNvGraphicFramePr>
          <p:nvPr>
            <p:ph sz="half" idx="2"/>
            <p:extLst>
              <p:ext uri="{D42A27DB-BD31-4B8C-83A1-F6EECF244321}">
                <p14:modId xmlns:p14="http://schemas.microsoft.com/office/powerpoint/2010/main" val="425648411"/>
              </p:ext>
            </p:extLst>
          </p:nvPr>
        </p:nvGraphicFramePr>
        <p:xfrm>
          <a:off x="6019800" y="1124745"/>
          <a:ext cx="5401208" cy="48965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val="1544252428"/>
              </p:ext>
            </p:extLst>
          </p:nvPr>
        </p:nvGraphicFramePr>
        <p:xfrm>
          <a:off x="6542672" y="4797152"/>
          <a:ext cx="4658728" cy="720080"/>
        </p:xfrm>
        <a:graphic>
          <a:graphicData uri="http://schemas.openxmlformats.org/drawingml/2006/table">
            <a:tbl>
              <a:tblPr>
                <a:tableStyleId>{5C22544A-7EE6-4342-B048-85BDC9FD1C3A}</a:tableStyleId>
              </a:tblPr>
              <a:tblGrid>
                <a:gridCol w="4658728"/>
              </a:tblGrid>
              <a:tr h="256256">
                <a:tc>
                  <a:txBody>
                    <a:bodyPr/>
                    <a:lstStyle/>
                    <a:p>
                      <a:pPr algn="l" fontAlgn="b"/>
                      <a:r>
                        <a:rPr lang="ru-RU" sz="1100" u="none" strike="noStrike">
                          <a:effectLst/>
                        </a:rPr>
                        <a:t>Внесено в Реестр по Ростехнадзору 103039 заключения</a:t>
                      </a:r>
                      <a:endParaRPr lang="ru-RU" sz="1100" b="0" i="0" u="none" strike="noStrike">
                        <a:solidFill>
                          <a:srgbClr val="000000"/>
                        </a:solidFill>
                        <a:effectLst/>
                        <a:latin typeface="Calibri" panose="020F0502020204030204" pitchFamily="34" charset="0"/>
                      </a:endParaRPr>
                    </a:p>
                  </a:txBody>
                  <a:tcPr marL="9525" marR="9525" marT="9525" marB="0" anchor="b"/>
                </a:tc>
              </a:tr>
              <a:tr h="463824">
                <a:tc>
                  <a:txBody>
                    <a:bodyPr/>
                    <a:lstStyle/>
                    <a:p>
                      <a:pPr algn="l" fontAlgn="b"/>
                      <a:r>
                        <a:rPr lang="ru-RU" sz="1100" u="none" strike="noStrike" dirty="0">
                          <a:effectLst/>
                        </a:rPr>
                        <a:t>Внесено Северо-Уральским управлением Ростехнадзора 8432 заключений</a:t>
                      </a:r>
                      <a:endParaRPr lang="ru-RU"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1831702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9376" y="365125"/>
            <a:ext cx="11161240" cy="471587"/>
          </a:xfrm>
        </p:spPr>
        <p:txBody>
          <a:bodyPr>
            <a:normAutofit fontScale="90000"/>
          </a:bodyPr>
          <a:lstStyle/>
          <a:p>
            <a:pPr algn="ctr"/>
            <a:r>
              <a:rPr lang="ru-RU" sz="3600" b="1" dirty="0">
                <a:solidFill>
                  <a:schemeClr val="accent4">
                    <a:lumMod val="50000"/>
                  </a:schemeClr>
                </a:solidFill>
                <a:latin typeface="Times New Roman" panose="02020603050405020304" pitchFamily="18" charset="0"/>
                <a:cs typeface="Times New Roman" panose="02020603050405020304" pitchFamily="18" charset="0"/>
              </a:rPr>
              <a:t>Аттестация</a:t>
            </a:r>
            <a:r>
              <a:rPr lang="ru-RU" sz="3600" b="1" dirty="0">
                <a:latin typeface="Times New Roman" panose="02020603050405020304" pitchFamily="18" charset="0"/>
                <a:cs typeface="Times New Roman" panose="02020603050405020304" pitchFamily="18" charset="0"/>
              </a:rPr>
              <a:t> </a:t>
            </a:r>
            <a:r>
              <a:rPr lang="ru-RU" sz="3600" b="1" dirty="0">
                <a:solidFill>
                  <a:schemeClr val="accent4">
                    <a:lumMod val="50000"/>
                  </a:schemeClr>
                </a:solidFill>
                <a:latin typeface="Times New Roman" panose="02020603050405020304" pitchFamily="18" charset="0"/>
                <a:cs typeface="Times New Roman" panose="02020603050405020304" pitchFamily="18" charset="0"/>
              </a:rPr>
              <a:t>в области промышленной безопасности</a:t>
            </a:r>
            <a:endParaRPr lang="ru-RU" sz="3600"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a:xfrm>
            <a:off x="911424" y="4843488"/>
            <a:ext cx="10278196" cy="1099319"/>
          </a:xfrm>
        </p:spPr>
        <p:txBody>
          <a:bodyPr>
            <a:normAutofit fontScale="92500" lnSpcReduction="20000"/>
          </a:bodyPr>
          <a:lstStyle/>
          <a:p>
            <a:pPr marL="0" indent="0" algn="ctr">
              <a:lnSpc>
                <a:spcPct val="150000"/>
              </a:lnSpc>
              <a:buNone/>
            </a:pPr>
            <a:r>
              <a:rPr lang="ru-RU" sz="1800" dirty="0">
                <a:latin typeface="Times New Roman" panose="02020603050405020304" pitchFamily="18" charset="0"/>
                <a:cs typeface="Times New Roman" panose="02020603050405020304" pitchFamily="18" charset="0"/>
              </a:rPr>
              <a:t>За </a:t>
            </a:r>
            <a:r>
              <a:rPr lang="ru-RU" sz="1800" dirty="0" smtClean="0">
                <a:latin typeface="Times New Roman" panose="02020603050405020304" pitchFamily="18" charset="0"/>
                <a:cs typeface="Times New Roman" panose="02020603050405020304" pitchFamily="18" charset="0"/>
              </a:rPr>
              <a:t>2 </a:t>
            </a:r>
            <a:r>
              <a:rPr lang="ru-RU" sz="1800" dirty="0">
                <a:latin typeface="Times New Roman" panose="02020603050405020304" pitchFamily="18" charset="0"/>
                <a:cs typeface="Times New Roman" panose="02020603050405020304" pitchFamily="18" charset="0"/>
              </a:rPr>
              <a:t>квартал 2023 года с результатом сдано прошли аттестацию в области промышленной безопасности </a:t>
            </a:r>
            <a:r>
              <a:rPr lang="ru-RU" sz="1800" b="1" dirty="0" smtClean="0">
                <a:latin typeface="Times New Roman" panose="02020603050405020304" pitchFamily="18" charset="0"/>
                <a:cs typeface="Times New Roman" panose="02020603050405020304" pitchFamily="18" charset="0"/>
              </a:rPr>
              <a:t>48%</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с результатом частично сдано/не сдано </a:t>
            </a:r>
            <a:r>
              <a:rPr lang="ru-RU" sz="1800" b="1" dirty="0" smtClean="0">
                <a:latin typeface="Times New Roman" panose="02020603050405020304" pitchFamily="18" charset="0"/>
                <a:cs typeface="Times New Roman" panose="02020603050405020304" pitchFamily="18" charset="0"/>
              </a:rPr>
              <a:t>52%</a:t>
            </a:r>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a:p>
            <a:pPr marL="0" indent="0" algn="ctr">
              <a:buNone/>
            </a:pPr>
            <a:r>
              <a:rPr lang="ru-RU" sz="1800" dirty="0">
                <a:latin typeface="Times New Roman" panose="02020603050405020304" pitchFamily="18" charset="0"/>
                <a:cs typeface="Times New Roman" panose="02020603050405020304" pitchFamily="18" charset="0"/>
              </a:rPr>
              <a:t>Не явка составила </a:t>
            </a:r>
            <a:r>
              <a:rPr lang="ru-RU" sz="1800" b="1" dirty="0" smtClean="0">
                <a:latin typeface="Times New Roman" panose="02020603050405020304" pitchFamily="18" charset="0"/>
                <a:cs typeface="Times New Roman" panose="02020603050405020304" pitchFamily="18" charset="0"/>
              </a:rPr>
              <a:t>37%</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от общего количества заявившихся.</a:t>
            </a:r>
          </a:p>
          <a:p>
            <a:endParaRPr lang="ru-RU" dirty="0"/>
          </a:p>
        </p:txBody>
      </p:sp>
      <p:sp>
        <p:nvSpPr>
          <p:cNvPr id="5" name="Номер слайда 4"/>
          <p:cNvSpPr>
            <a:spLocks noGrp="1"/>
          </p:cNvSpPr>
          <p:nvPr>
            <p:ph type="sldNum" sz="quarter" idx="12"/>
          </p:nvPr>
        </p:nvSpPr>
        <p:spPr/>
        <p:txBody>
          <a:bodyPr/>
          <a:lstStyle/>
          <a:p>
            <a:pPr>
              <a:defRPr/>
            </a:pPr>
            <a:fld id="{08BE746B-CF60-4591-9BF5-45DC53608664}" type="slidenum">
              <a:rPr lang="ru-RU" smtClean="0"/>
              <a:pPr>
                <a:defRPr/>
              </a:pPr>
              <a:t>16</a:t>
            </a:fld>
            <a:endParaRPr lang="ru-RU" dirty="0"/>
          </a:p>
        </p:txBody>
      </p:sp>
      <p:sp>
        <p:nvSpPr>
          <p:cNvPr id="6" name="Нижний колонтитул 3"/>
          <p:cNvSpPr txBox="1">
            <a:spLocks/>
          </p:cNvSpPr>
          <p:nvPr/>
        </p:nvSpPr>
        <p:spPr>
          <a:xfrm>
            <a:off x="7968208" y="6310312"/>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smtClean="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endParaRPr lang="ru-RU" sz="1200" i="1" dirty="0">
              <a:solidFill>
                <a:srgbClr val="3103F7"/>
              </a:solidFill>
              <a:latin typeface="Times New Roman" panose="02020603050405020304" pitchFamily="18" charset="0"/>
              <a:cs typeface="Times New Roman" panose="02020603050405020304" pitchFamily="18"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2449001271"/>
              </p:ext>
            </p:extLst>
          </p:nvPr>
        </p:nvGraphicFramePr>
        <p:xfrm>
          <a:off x="1703512" y="1124744"/>
          <a:ext cx="8784977" cy="3351240"/>
        </p:xfrm>
        <a:graphic>
          <a:graphicData uri="http://schemas.openxmlformats.org/drawingml/2006/table">
            <a:tbl>
              <a:tblPr/>
              <a:tblGrid>
                <a:gridCol w="2088232"/>
                <a:gridCol w="1872208"/>
                <a:gridCol w="1584176"/>
                <a:gridCol w="1872208"/>
                <a:gridCol w="1368153"/>
              </a:tblGrid>
              <a:tr h="402468">
                <a:tc>
                  <a:txBody>
                    <a:bodyPr/>
                    <a:lstStyle/>
                    <a:p>
                      <a:pPr algn="l" fontAlgn="ctr"/>
                      <a:r>
                        <a:rPr lang="ru-RU" sz="1200" b="0" i="0" u="none" strike="noStrike">
                          <a:solidFill>
                            <a:srgbClr val="000000"/>
                          </a:solidFill>
                          <a:effectLst/>
                          <a:latin typeface="Times New Roman" panose="02020603050405020304" pitchFamily="18" charset="0"/>
                        </a:rPr>
                        <a:t>Показатель/регион</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1200" b="0" i="0" u="none" strike="noStrike">
                          <a:solidFill>
                            <a:srgbClr val="000000"/>
                          </a:solidFill>
                          <a:effectLst/>
                          <a:latin typeface="Times New Roman" panose="02020603050405020304" pitchFamily="18" charset="0"/>
                        </a:rPr>
                        <a:t>Тюмень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1200" b="0" i="0" u="none" strike="noStrike">
                          <a:solidFill>
                            <a:srgbClr val="000000"/>
                          </a:solidFill>
                          <a:effectLst/>
                          <a:latin typeface="Times New Roman" panose="02020603050405020304" pitchFamily="18" charset="0"/>
                        </a:rPr>
                        <a:t>ХМАО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1200" b="0" i="0" u="none" strike="noStrike">
                          <a:solidFill>
                            <a:srgbClr val="000000"/>
                          </a:solidFill>
                          <a:effectLst/>
                          <a:latin typeface="Times New Roman" panose="02020603050405020304" pitchFamily="18" charset="0"/>
                        </a:rPr>
                        <a:t>ЯНАО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1200" b="1" i="0" u="none" strike="noStrike">
                          <a:solidFill>
                            <a:srgbClr val="000000"/>
                          </a:solidFill>
                          <a:effectLst/>
                          <a:latin typeface="Times New Roman" panose="02020603050405020304" pitchFamily="18" charset="0"/>
                        </a:rPr>
                        <a:t>Итого</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418407">
                <a:tc>
                  <a:txBody>
                    <a:bodyPr/>
                    <a:lstStyle/>
                    <a:p>
                      <a:pPr algn="l" fontAlgn="t"/>
                      <a:r>
                        <a:rPr lang="ru-RU" sz="1200" b="0" i="0" u="none" strike="noStrike">
                          <a:solidFill>
                            <a:srgbClr val="000000"/>
                          </a:solidFill>
                          <a:effectLst/>
                          <a:latin typeface="Times New Roman" panose="02020603050405020304" pitchFamily="18" charset="0"/>
                        </a:rPr>
                        <a:t>Общее количество аттестуемых</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t"/>
                      <a:r>
                        <a:rPr lang="ru-RU" sz="1200" b="0" i="0" u="none" strike="noStrike">
                          <a:solidFill>
                            <a:srgbClr val="000000"/>
                          </a:solidFill>
                          <a:effectLst/>
                          <a:latin typeface="Times New Roman" panose="02020603050405020304" pitchFamily="18" charset="0"/>
                        </a:rPr>
                        <a:t>1714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t"/>
                      <a:r>
                        <a:rPr lang="ru-RU" sz="1200" b="0" i="0" u="none" strike="noStrike">
                          <a:solidFill>
                            <a:srgbClr val="000000"/>
                          </a:solidFill>
                          <a:effectLst/>
                          <a:latin typeface="Times New Roman" panose="02020603050405020304" pitchFamily="18" charset="0"/>
                        </a:rPr>
                        <a:t>1815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t"/>
                      <a:r>
                        <a:rPr lang="ru-RU" sz="1200" b="0" i="0" u="none" strike="noStrike">
                          <a:solidFill>
                            <a:srgbClr val="000000"/>
                          </a:solidFill>
                          <a:effectLst/>
                          <a:latin typeface="Times New Roman" panose="02020603050405020304" pitchFamily="18" charset="0"/>
                        </a:rPr>
                        <a:t>646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t"/>
                      <a:r>
                        <a:rPr lang="ru-RU" sz="1200" b="1" i="0" u="none" strike="noStrike">
                          <a:solidFill>
                            <a:srgbClr val="000000"/>
                          </a:solidFill>
                          <a:effectLst/>
                          <a:latin typeface="Times New Roman" panose="02020603050405020304" pitchFamily="18" charset="0"/>
                        </a:rPr>
                        <a:t>4178</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418407">
                <a:tc>
                  <a:txBody>
                    <a:bodyPr/>
                    <a:lstStyle/>
                    <a:p>
                      <a:pPr algn="r" fontAlgn="t"/>
                      <a:r>
                        <a:rPr lang="ru-RU" sz="1200" b="0" i="0" u="none" strike="noStrike">
                          <a:solidFill>
                            <a:srgbClr val="000000"/>
                          </a:solidFill>
                          <a:effectLst/>
                          <a:latin typeface="Times New Roman" panose="02020603050405020304" pitchFamily="18" charset="0"/>
                        </a:rPr>
                        <a:t>Явились на аттестацию</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t"/>
                      <a:r>
                        <a:rPr lang="ru-RU" sz="1200" b="0" i="0" u="none" strike="noStrike">
                          <a:solidFill>
                            <a:srgbClr val="000000"/>
                          </a:solidFill>
                          <a:effectLst/>
                          <a:latin typeface="Times New Roman" panose="02020603050405020304" pitchFamily="18" charset="0"/>
                        </a:rPr>
                        <a:t>1193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t"/>
                      <a:r>
                        <a:rPr lang="ru-RU" sz="1200" b="0" i="0" u="none" strike="noStrike">
                          <a:solidFill>
                            <a:srgbClr val="000000"/>
                          </a:solidFill>
                          <a:effectLst/>
                          <a:latin typeface="Times New Roman" panose="02020603050405020304" pitchFamily="18" charset="0"/>
                        </a:rPr>
                        <a:t>1362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t"/>
                      <a:r>
                        <a:rPr lang="ru-RU" sz="1200" b="0" i="0" u="none" strike="noStrike">
                          <a:solidFill>
                            <a:srgbClr val="000000"/>
                          </a:solidFill>
                          <a:effectLst/>
                          <a:latin typeface="Times New Roman" panose="02020603050405020304" pitchFamily="18" charset="0"/>
                        </a:rPr>
                        <a:t>503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t"/>
                      <a:r>
                        <a:rPr lang="ru-RU" sz="1200" b="1" i="0" u="none" strike="noStrike">
                          <a:solidFill>
                            <a:srgbClr val="000000"/>
                          </a:solidFill>
                          <a:effectLst/>
                          <a:latin typeface="Times New Roman" panose="02020603050405020304" pitchFamily="18" charset="0"/>
                        </a:rPr>
                        <a:t>3058</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418407">
                <a:tc>
                  <a:txBody>
                    <a:bodyPr/>
                    <a:lstStyle/>
                    <a:p>
                      <a:pPr algn="r" fontAlgn="t"/>
                      <a:r>
                        <a:rPr lang="ru-RU" sz="1200" b="0" i="0" u="none" strike="noStrike">
                          <a:solidFill>
                            <a:srgbClr val="000000"/>
                          </a:solidFill>
                          <a:effectLst/>
                          <a:latin typeface="Times New Roman" panose="02020603050405020304" pitchFamily="18" charset="0"/>
                        </a:rPr>
                        <a:t>Не явились</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t"/>
                      <a:r>
                        <a:rPr lang="ru-RU" sz="1200" b="0" i="0" u="none" strike="noStrike">
                          <a:solidFill>
                            <a:srgbClr val="000000"/>
                          </a:solidFill>
                          <a:effectLst/>
                          <a:latin typeface="Times New Roman" panose="02020603050405020304" pitchFamily="18" charset="0"/>
                        </a:rPr>
                        <a:t>521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t"/>
                      <a:r>
                        <a:rPr lang="ru-RU" sz="1200" b="0" i="0" u="none" strike="noStrike">
                          <a:solidFill>
                            <a:srgbClr val="000000"/>
                          </a:solidFill>
                          <a:effectLst/>
                          <a:latin typeface="Times New Roman" panose="02020603050405020304" pitchFamily="18" charset="0"/>
                        </a:rPr>
                        <a:t>453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t"/>
                      <a:r>
                        <a:rPr lang="ru-RU" sz="1200" b="0" i="0" u="none" strike="noStrike">
                          <a:solidFill>
                            <a:srgbClr val="000000"/>
                          </a:solidFill>
                          <a:effectLst/>
                          <a:latin typeface="Times New Roman" panose="02020603050405020304" pitchFamily="18" charset="0"/>
                        </a:rPr>
                        <a:t>143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t"/>
                      <a:r>
                        <a:rPr lang="ru-RU" sz="1200" b="1" i="0" u="none" strike="noStrike">
                          <a:solidFill>
                            <a:srgbClr val="000000"/>
                          </a:solidFill>
                          <a:effectLst/>
                          <a:latin typeface="Times New Roman" panose="02020603050405020304" pitchFamily="18" charset="0"/>
                        </a:rPr>
                        <a:t>1117</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418407">
                <a:tc>
                  <a:txBody>
                    <a:bodyPr/>
                    <a:lstStyle/>
                    <a:p>
                      <a:pPr algn="l" fontAlgn="t"/>
                      <a:r>
                        <a:rPr lang="ru-RU" sz="1200" b="0" i="0" u="none" strike="noStrike">
                          <a:solidFill>
                            <a:srgbClr val="000000"/>
                          </a:solidFill>
                          <a:effectLst/>
                          <a:latin typeface="Times New Roman" panose="02020603050405020304" pitchFamily="18" charset="0"/>
                        </a:rPr>
                        <a:t>Результат в том числе:</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t"/>
                      <a:r>
                        <a:rPr lang="ru-RU" sz="1200" b="0" i="0" u="none" strike="noStrike">
                          <a:solidFill>
                            <a:srgbClr val="000000"/>
                          </a:solidFill>
                          <a:effectLst/>
                          <a:latin typeface="Times New Roman" panose="02020603050405020304" pitchFamily="18"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t"/>
                      <a:r>
                        <a:rPr lang="ru-RU" sz="1200" b="0" i="0" u="none" strike="noStrike">
                          <a:solidFill>
                            <a:srgbClr val="000000"/>
                          </a:solidFill>
                          <a:effectLst/>
                          <a:latin typeface="Times New Roman" panose="02020603050405020304" pitchFamily="18"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t"/>
                      <a:r>
                        <a:rPr lang="ru-RU" sz="1200" b="0" i="0" u="none" strike="noStrike">
                          <a:solidFill>
                            <a:srgbClr val="000000"/>
                          </a:solidFill>
                          <a:effectLst/>
                          <a:latin typeface="Times New Roman" panose="02020603050405020304" pitchFamily="18"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ru-RU"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418407">
                <a:tc>
                  <a:txBody>
                    <a:bodyPr/>
                    <a:lstStyle/>
                    <a:p>
                      <a:pPr algn="r" fontAlgn="t"/>
                      <a:r>
                        <a:rPr lang="ru-RU" sz="1200" b="0" i="0" u="none" strike="noStrike">
                          <a:solidFill>
                            <a:srgbClr val="000000"/>
                          </a:solidFill>
                          <a:effectLst/>
                          <a:latin typeface="Times New Roman" panose="02020603050405020304" pitchFamily="18" charset="0"/>
                        </a:rPr>
                        <a:t>сдано</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t"/>
                      <a:r>
                        <a:rPr lang="ru-RU" sz="1200" b="0" i="0" u="none" strike="noStrike">
                          <a:solidFill>
                            <a:srgbClr val="000000"/>
                          </a:solidFill>
                          <a:effectLst/>
                          <a:latin typeface="Times New Roman" panose="02020603050405020304" pitchFamily="18" charset="0"/>
                        </a:rPr>
                        <a:t>527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t"/>
                      <a:r>
                        <a:rPr lang="ru-RU" sz="1200" b="0" i="0" u="none" strike="noStrike">
                          <a:solidFill>
                            <a:srgbClr val="000000"/>
                          </a:solidFill>
                          <a:effectLst/>
                          <a:latin typeface="Times New Roman" panose="02020603050405020304" pitchFamily="18" charset="0"/>
                        </a:rPr>
                        <a:t>634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t"/>
                      <a:r>
                        <a:rPr lang="ru-RU" sz="1200" b="0" i="0" u="none" strike="noStrike">
                          <a:solidFill>
                            <a:srgbClr val="000000"/>
                          </a:solidFill>
                          <a:effectLst/>
                          <a:latin typeface="Times New Roman" panose="02020603050405020304" pitchFamily="18" charset="0"/>
                        </a:rPr>
                        <a:t>304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t"/>
                      <a:r>
                        <a:rPr lang="ru-RU" sz="1200" b="1" i="0" u="none" strike="noStrike">
                          <a:solidFill>
                            <a:srgbClr val="000000"/>
                          </a:solidFill>
                          <a:effectLst/>
                          <a:latin typeface="Times New Roman" panose="02020603050405020304" pitchFamily="18" charset="0"/>
                        </a:rPr>
                        <a:t>1465</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418407">
                <a:tc>
                  <a:txBody>
                    <a:bodyPr/>
                    <a:lstStyle/>
                    <a:p>
                      <a:pPr algn="r" fontAlgn="t"/>
                      <a:r>
                        <a:rPr lang="ru-RU" sz="1200" b="0" i="0" u="none" strike="noStrike">
                          <a:solidFill>
                            <a:srgbClr val="000000"/>
                          </a:solidFill>
                          <a:effectLst/>
                          <a:latin typeface="Times New Roman" panose="02020603050405020304" pitchFamily="18" charset="0"/>
                        </a:rPr>
                        <a:t>не сдано</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t"/>
                      <a:r>
                        <a:rPr lang="ru-RU" sz="1200" b="0" i="0" u="none" strike="noStrike">
                          <a:solidFill>
                            <a:srgbClr val="000000"/>
                          </a:solidFill>
                          <a:effectLst/>
                          <a:latin typeface="Times New Roman" panose="02020603050405020304" pitchFamily="18" charset="0"/>
                        </a:rPr>
                        <a:t>461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t"/>
                      <a:r>
                        <a:rPr lang="ru-RU" sz="1200" b="0" i="0" u="none" strike="noStrike">
                          <a:solidFill>
                            <a:srgbClr val="000000"/>
                          </a:solidFill>
                          <a:effectLst/>
                          <a:latin typeface="Times New Roman" panose="02020603050405020304" pitchFamily="18" charset="0"/>
                        </a:rPr>
                        <a:t>476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t"/>
                      <a:r>
                        <a:rPr lang="ru-RU" sz="1200" b="0" i="0" u="none" strike="noStrike">
                          <a:solidFill>
                            <a:srgbClr val="000000"/>
                          </a:solidFill>
                          <a:effectLst/>
                          <a:latin typeface="Times New Roman" panose="02020603050405020304" pitchFamily="18" charset="0"/>
                        </a:rPr>
                        <a:t>102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t"/>
                      <a:r>
                        <a:rPr lang="ru-RU" sz="1200" b="1" i="0" u="none" strike="noStrike">
                          <a:solidFill>
                            <a:srgbClr val="000000"/>
                          </a:solidFill>
                          <a:effectLst/>
                          <a:latin typeface="Times New Roman" panose="02020603050405020304" pitchFamily="18" charset="0"/>
                        </a:rPr>
                        <a:t>1039</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438330">
                <a:tc>
                  <a:txBody>
                    <a:bodyPr/>
                    <a:lstStyle/>
                    <a:p>
                      <a:pPr algn="r" fontAlgn="t"/>
                      <a:r>
                        <a:rPr lang="ru-RU" sz="1200" b="0" i="0" u="none" strike="noStrike">
                          <a:solidFill>
                            <a:srgbClr val="000000"/>
                          </a:solidFill>
                          <a:effectLst/>
                          <a:latin typeface="Times New Roman" panose="02020603050405020304" pitchFamily="18" charset="0"/>
                        </a:rPr>
                        <a:t>частично сдано</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t"/>
                      <a:r>
                        <a:rPr lang="ru-RU" sz="1200" b="0" i="0" u="none" strike="noStrike">
                          <a:solidFill>
                            <a:srgbClr val="000000"/>
                          </a:solidFill>
                          <a:effectLst/>
                          <a:latin typeface="Times New Roman" panose="02020603050405020304" pitchFamily="18" charset="0"/>
                        </a:rPr>
                        <a:t>205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t"/>
                      <a:r>
                        <a:rPr lang="ru-RU" sz="1200" b="0" i="0" u="none" strike="noStrike">
                          <a:solidFill>
                            <a:srgbClr val="000000"/>
                          </a:solidFill>
                          <a:effectLst/>
                          <a:latin typeface="Times New Roman" panose="02020603050405020304" pitchFamily="18" charset="0"/>
                        </a:rPr>
                        <a:t>252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t"/>
                      <a:r>
                        <a:rPr lang="ru-RU" sz="1200" b="0" i="0" u="none" strike="noStrike">
                          <a:solidFill>
                            <a:srgbClr val="000000"/>
                          </a:solidFill>
                          <a:effectLst/>
                          <a:latin typeface="Times New Roman" panose="02020603050405020304" pitchFamily="18" charset="0"/>
                        </a:rPr>
                        <a:t>97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t"/>
                      <a:r>
                        <a:rPr lang="ru-RU" sz="1200" b="1" i="0" u="none" strike="noStrike" dirty="0">
                          <a:solidFill>
                            <a:srgbClr val="000000"/>
                          </a:solidFill>
                          <a:effectLst/>
                          <a:latin typeface="Times New Roman" panose="02020603050405020304" pitchFamily="18" charset="0"/>
                        </a:rPr>
                        <a:t>554</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bl>
          </a:graphicData>
        </a:graphic>
      </p:graphicFrame>
    </p:spTree>
    <p:extLst>
      <p:ext uri="{BB962C8B-B14F-4D97-AF65-F5344CB8AC3E}">
        <p14:creationId xmlns:p14="http://schemas.microsoft.com/office/powerpoint/2010/main" val="3681733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pPr>
              <a:defRPr/>
            </a:pPr>
            <a:fld id="{08BE746B-CF60-4591-9BF5-45DC53608664}" type="slidenum">
              <a:rPr lang="ru-RU" smtClean="0"/>
              <a:pPr>
                <a:defRPr/>
              </a:pPr>
              <a:t>17</a:t>
            </a:fld>
            <a:endParaRPr lang="ru-RU" dirty="0"/>
          </a:p>
        </p:txBody>
      </p:sp>
      <p:sp>
        <p:nvSpPr>
          <p:cNvPr id="6" name="Объект 2"/>
          <p:cNvSpPr>
            <a:spLocks noGrp="1"/>
          </p:cNvSpPr>
          <p:nvPr>
            <p:ph type="title"/>
          </p:nvPr>
        </p:nvSpPr>
        <p:spPr>
          <a:xfrm>
            <a:off x="479376" y="3501008"/>
            <a:ext cx="11521280" cy="1325563"/>
          </a:xfrm>
        </p:spPr>
        <p:txBody>
          <a:bodyPr>
            <a:normAutofit fontScale="90000"/>
          </a:bodyPr>
          <a:lstStyle/>
          <a:p>
            <a:pPr marL="0" indent="0" algn="just">
              <a:buNone/>
            </a:pPr>
            <a:r>
              <a:rPr lang="ru-RU" sz="2700" b="1" dirty="0">
                <a:latin typeface="Times New Roman" panose="02020603050405020304" pitchFamily="18" charset="0"/>
                <a:cs typeface="Times New Roman" panose="02020603050405020304" pitchFamily="18" charset="0"/>
              </a:rPr>
              <a:t>С 1 </a:t>
            </a:r>
            <a:r>
              <a:rPr lang="ru-RU" sz="2700" b="1" dirty="0" smtClean="0">
                <a:latin typeface="Times New Roman" panose="02020603050405020304" pitchFamily="18" charset="0"/>
                <a:cs typeface="Times New Roman" panose="02020603050405020304" pitchFamily="18" charset="0"/>
              </a:rPr>
              <a:t>сентября </a:t>
            </a:r>
            <a:r>
              <a:rPr lang="ru-RU" sz="2700" b="1" dirty="0">
                <a:latin typeface="Times New Roman" panose="02020603050405020304" pitchFamily="18" charset="0"/>
                <a:cs typeface="Times New Roman" panose="02020603050405020304" pitchFamily="18" charset="0"/>
              </a:rPr>
              <a:t>2023 года </a:t>
            </a:r>
            <a:r>
              <a:rPr lang="ru-RU" sz="2700" dirty="0" smtClean="0">
                <a:latin typeface="Times New Roman" panose="02020603050405020304" pitchFamily="18" charset="0"/>
                <a:cs typeface="Times New Roman" panose="02020603050405020304" pitchFamily="18" charset="0"/>
              </a:rPr>
              <a:t>вступило в силу Постановление Правительства Российской Федерации от 13 января 2023 г. № 13 «Об аттестации в области промышленной безопасности, по вопросам безопасности гидротехнических сооружений, безопасности в сфере электроэнергетики».</a:t>
            </a:r>
          </a:p>
          <a:p>
            <a:pPr algn="just"/>
            <a:r>
              <a:rPr lang="ru-RU" sz="2700" dirty="0" smtClean="0">
                <a:latin typeface="Times New Roman" panose="02020603050405020304" pitchFamily="18" charset="0"/>
                <a:cs typeface="Times New Roman" panose="02020603050405020304" pitchFamily="18" charset="0"/>
              </a:rPr>
              <a:t>документ </a:t>
            </a:r>
            <a:r>
              <a:rPr lang="ru-RU" sz="2700" dirty="0">
                <a:latin typeface="Times New Roman" panose="02020603050405020304" pitchFamily="18" charset="0"/>
                <a:cs typeface="Times New Roman" panose="02020603050405020304" pitchFamily="18" charset="0"/>
              </a:rPr>
              <a:t>предусматривает оптимизацию и автоматизацию соответствующей государственной услуги:</a:t>
            </a:r>
          </a:p>
          <a:p>
            <a:pPr algn="just"/>
            <a:r>
              <a:rPr lang="ru-RU" sz="2700" dirty="0">
                <a:latin typeface="Times New Roman" panose="02020603050405020304" pitchFamily="18" charset="0"/>
                <a:cs typeface="Times New Roman" panose="02020603050405020304" pitchFamily="18" charset="0"/>
              </a:rPr>
              <a:t>срок предоставления сокращается с 45 календарных дней до 15 рабочих дней;</a:t>
            </a:r>
          </a:p>
          <a:p>
            <a:pPr algn="just"/>
            <a:r>
              <a:rPr lang="ru-RU" sz="2700" dirty="0">
                <a:latin typeface="Times New Roman" panose="02020603050405020304" pitchFamily="18" charset="0"/>
                <a:cs typeface="Times New Roman" panose="02020603050405020304" pitchFamily="18" charset="0"/>
              </a:rPr>
              <a:t>подача заявлений будет осуществляться преимущественно посредством </a:t>
            </a:r>
            <a:r>
              <a:rPr lang="ru-RU" sz="2700" b="1" dirty="0">
                <a:latin typeface="Times New Roman" panose="02020603050405020304" pitchFamily="18" charset="0"/>
                <a:cs typeface="Times New Roman" panose="02020603050405020304" pitchFamily="18" charset="0"/>
              </a:rPr>
              <a:t>Единого портала государственных и муниципальных услуг</a:t>
            </a:r>
            <a:r>
              <a:rPr lang="ru-RU" sz="2700" dirty="0">
                <a:latin typeface="Times New Roman" panose="02020603050405020304" pitchFamily="18" charset="0"/>
                <a:cs typeface="Times New Roman" panose="02020603050405020304" pitchFamily="18" charset="0"/>
              </a:rPr>
              <a:t> (функций);</a:t>
            </a:r>
          </a:p>
          <a:p>
            <a:pPr algn="just"/>
            <a:r>
              <a:rPr lang="ru-RU" sz="2700" dirty="0">
                <a:latin typeface="Times New Roman" panose="02020603050405020304" pitchFamily="18" charset="0"/>
                <a:cs typeface="Times New Roman" panose="02020603050405020304" pitchFamily="18" charset="0"/>
              </a:rPr>
              <a:t>исключается необходимость подачи дополнительных сведений и </a:t>
            </a:r>
            <a:r>
              <a:rPr lang="ru-RU" sz="2700" dirty="0" smtClean="0">
                <a:latin typeface="Times New Roman" panose="02020603050405020304" pitchFamily="18" charset="0"/>
                <a:cs typeface="Times New Roman" panose="02020603050405020304" pitchFamily="18" charset="0"/>
              </a:rPr>
              <a:t>документов;</a:t>
            </a:r>
            <a:endParaRPr lang="ru-RU" sz="2700" dirty="0">
              <a:latin typeface="Times New Roman" panose="02020603050405020304" pitchFamily="18" charset="0"/>
              <a:cs typeface="Times New Roman" panose="02020603050405020304" pitchFamily="18" charset="0"/>
            </a:endParaRPr>
          </a:p>
          <a:p>
            <a:pPr algn="just"/>
            <a:r>
              <a:rPr lang="ru-RU" sz="2700" dirty="0" smtClean="0">
                <a:latin typeface="Times New Roman" panose="02020603050405020304" pitchFamily="18" charset="0"/>
                <a:cs typeface="Times New Roman" panose="02020603050405020304" pitchFamily="18" charset="0"/>
              </a:rPr>
              <a:t>кроме </a:t>
            </a:r>
            <a:r>
              <a:rPr lang="ru-RU" sz="2700" dirty="0">
                <a:latin typeface="Times New Roman" panose="02020603050405020304" pitchFamily="18" charset="0"/>
                <a:cs typeface="Times New Roman" panose="02020603050405020304" pitchFamily="18" charset="0"/>
              </a:rPr>
              <a:t>того, уточнены категории работников, обязанных получать дополнительное профессиональное образование в области промышленной безопасности, а также </a:t>
            </a:r>
            <a:r>
              <a:rPr lang="ru-RU" sz="2700" b="1" dirty="0">
                <a:latin typeface="Times New Roman" panose="02020603050405020304" pitchFamily="18" charset="0"/>
                <a:cs typeface="Times New Roman" panose="02020603050405020304" pitchFamily="18" charset="0"/>
              </a:rPr>
              <a:t>категории работников</a:t>
            </a:r>
            <a:r>
              <a:rPr lang="ru-RU" sz="2700" dirty="0">
                <a:latin typeface="Times New Roman" panose="02020603050405020304" pitchFamily="18" charset="0"/>
                <a:cs typeface="Times New Roman" panose="02020603050405020304" pitchFamily="18" charset="0"/>
              </a:rPr>
              <a:t>, подлежащих аттестации в территориальных аттестационных комиссиях и комиссиях организаций.</a:t>
            </a:r>
          </a:p>
          <a:p>
            <a:pPr algn="just"/>
            <a:endParaRPr lang="ru-RU" dirty="0"/>
          </a:p>
        </p:txBody>
      </p:sp>
      <p:sp>
        <p:nvSpPr>
          <p:cNvPr id="7" name="Прямоугольник 6"/>
          <p:cNvSpPr/>
          <p:nvPr/>
        </p:nvSpPr>
        <p:spPr>
          <a:xfrm>
            <a:off x="479376" y="404664"/>
            <a:ext cx="11521280" cy="1077218"/>
          </a:xfrm>
          <a:prstGeom prst="rect">
            <a:avLst/>
          </a:prstGeom>
        </p:spPr>
        <p:txBody>
          <a:bodyPr wrap="square">
            <a:spAutoFit/>
          </a:bodyPr>
          <a:lstStyle/>
          <a:p>
            <a:pPr algn="ctr"/>
            <a:r>
              <a:rPr lang="ru-RU" sz="3200" b="1" dirty="0">
                <a:solidFill>
                  <a:schemeClr val="accent4">
                    <a:lumMod val="50000"/>
                  </a:schemeClr>
                </a:solidFill>
                <a:latin typeface="Times New Roman" panose="02020603050405020304" pitchFamily="18" charset="0"/>
                <a:cs typeface="Times New Roman" panose="02020603050405020304" pitchFamily="18" charset="0"/>
              </a:rPr>
              <a:t>Изменения об аттестации в области промышленной безопасности</a:t>
            </a:r>
            <a:endParaRPr lang="ru-RU" sz="3200" dirty="0">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2"/>
          <a:stretch>
            <a:fillRect/>
          </a:stretch>
        </p:blipFill>
        <p:spPr>
          <a:xfrm>
            <a:off x="7752184" y="6276811"/>
            <a:ext cx="3225064" cy="457240"/>
          </a:xfrm>
          <a:prstGeom prst="rect">
            <a:avLst/>
          </a:prstGeom>
        </p:spPr>
      </p:pic>
    </p:spTree>
    <p:extLst>
      <p:ext uri="{BB962C8B-B14F-4D97-AF65-F5344CB8AC3E}">
        <p14:creationId xmlns:p14="http://schemas.microsoft.com/office/powerpoint/2010/main" val="3199351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71464" y="116632"/>
            <a:ext cx="10364395" cy="661792"/>
          </a:xfrm>
        </p:spPr>
        <p:txBody>
          <a:bodyPr/>
          <a:lstStyle/>
          <a:p>
            <a:pPr algn="ctr"/>
            <a:r>
              <a:rPr lang="ru-RU" sz="3600" dirty="0" smtClean="0"/>
              <a:t>Судебная практика в 2022 году</a:t>
            </a:r>
            <a:endParaRPr lang="ru-RU" sz="3600" dirty="0"/>
          </a:p>
        </p:txBody>
      </p:sp>
      <p:sp>
        <p:nvSpPr>
          <p:cNvPr id="3" name="Объект 2"/>
          <p:cNvSpPr>
            <a:spLocks noGrp="1"/>
          </p:cNvSpPr>
          <p:nvPr>
            <p:ph sz="half" idx="1"/>
          </p:nvPr>
        </p:nvSpPr>
        <p:spPr>
          <a:xfrm>
            <a:off x="959287" y="605107"/>
            <a:ext cx="10657184" cy="864096"/>
          </a:xfrm>
        </p:spPr>
        <p:txBody>
          <a:bodyPr>
            <a:normAutofit/>
          </a:bodyPr>
          <a:lstStyle/>
          <a:p>
            <a:pPr marL="0" indent="0" algn="just">
              <a:buNone/>
            </a:pPr>
            <a:r>
              <a:rPr lang="ru-RU" sz="1600" dirty="0"/>
              <a:t>В установленных законом случаях Управление активно использует судебные механизмы для привлечения правонарушителей к ответственности, а также отстаивает в судах различных инстанций свою позицию </a:t>
            </a:r>
            <a:br>
              <a:rPr lang="ru-RU" sz="1600" dirty="0"/>
            </a:br>
            <a:r>
              <a:rPr lang="ru-RU" sz="1600" dirty="0" smtClean="0"/>
              <a:t>по </a:t>
            </a:r>
            <a:r>
              <a:rPr lang="ru-RU" sz="1600" dirty="0"/>
              <a:t>делам об административных правонарушениях, совершенных подконтрольными лицами</a:t>
            </a:r>
            <a:r>
              <a:rPr lang="ru-RU" sz="1600" dirty="0" smtClean="0"/>
              <a:t>.</a:t>
            </a:r>
          </a:p>
          <a:p>
            <a:pPr algn="ctr"/>
            <a:endParaRPr lang="ru-RU" sz="1600" dirty="0"/>
          </a:p>
        </p:txBody>
      </p:sp>
      <p:sp>
        <p:nvSpPr>
          <p:cNvPr id="5" name="Номер слайда 4"/>
          <p:cNvSpPr>
            <a:spLocks noGrp="1"/>
          </p:cNvSpPr>
          <p:nvPr>
            <p:ph type="sldNum" sz="quarter" idx="12"/>
          </p:nvPr>
        </p:nvSpPr>
        <p:spPr/>
        <p:txBody>
          <a:bodyPr/>
          <a:lstStyle/>
          <a:p>
            <a:pPr>
              <a:defRPr/>
            </a:pPr>
            <a:r>
              <a:rPr lang="ru-RU" dirty="0" smtClean="0">
                <a:solidFill>
                  <a:prstClr val="black">
                    <a:tint val="75000"/>
                  </a:prstClr>
                </a:solidFill>
              </a:rPr>
              <a:t>30</a:t>
            </a:r>
            <a:endParaRPr lang="ru-RU" dirty="0">
              <a:solidFill>
                <a:prstClr val="black">
                  <a:tint val="75000"/>
                </a:prstClr>
              </a:solidFill>
            </a:endParaRPr>
          </a:p>
        </p:txBody>
      </p:sp>
      <p:sp>
        <p:nvSpPr>
          <p:cNvPr id="7" name="Нижний колонтитул 3"/>
          <p:cNvSpPr txBox="1">
            <a:spLocks/>
          </p:cNvSpPr>
          <p:nvPr/>
        </p:nvSpPr>
        <p:spPr>
          <a:xfrm>
            <a:off x="8832304" y="6409926"/>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smtClean="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endParaRPr lang="ru-RU" sz="1200" i="1" dirty="0">
              <a:solidFill>
                <a:srgbClr val="3103F7"/>
              </a:solidFill>
              <a:latin typeface="Times New Roman" panose="02020603050405020304" pitchFamily="18" charset="0"/>
              <a:cs typeface="Times New Roman" panose="02020603050405020304"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3967207476"/>
              </p:ext>
            </p:extLst>
          </p:nvPr>
        </p:nvGraphicFramePr>
        <p:xfrm>
          <a:off x="1521112" y="1549562"/>
          <a:ext cx="9865098" cy="5198692"/>
        </p:xfrm>
        <a:graphic>
          <a:graphicData uri="http://schemas.openxmlformats.org/drawingml/2006/table">
            <a:tbl>
              <a:tblPr firstRow="1" firstCol="1" bandRow="1"/>
              <a:tblGrid>
                <a:gridCol w="1236800"/>
                <a:gridCol w="952512"/>
                <a:gridCol w="1142038"/>
                <a:gridCol w="1225078"/>
                <a:gridCol w="1403857"/>
                <a:gridCol w="1403857"/>
                <a:gridCol w="1250478"/>
                <a:gridCol w="1250478"/>
              </a:tblGrid>
              <a:tr h="299992">
                <a:tc rowSpan="2">
                  <a:txBody>
                    <a:bodyPr/>
                    <a:lstStyle/>
                    <a:p>
                      <a:pPr>
                        <a:lnSpc>
                          <a:spcPct val="106000"/>
                        </a:lnSpc>
                        <a:spcAft>
                          <a:spcPts val="1000"/>
                        </a:spcAft>
                      </a:pPr>
                      <a:r>
                        <a:rPr lang="ru-RU" sz="9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6000"/>
                        </a:lnSpc>
                        <a:spcAft>
                          <a:spcPts val="1000"/>
                        </a:spcAft>
                      </a:pPr>
                      <a:r>
                        <a:rPr lang="ru-RU" sz="9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Квартал года</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895" marR="488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6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6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Всего дел</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8895" marR="488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6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Дела в арбитражных судах</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8895" marR="488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ctr">
                        <a:lnSpc>
                          <a:spcPct val="106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Дела в судах общей юрисдикции</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8895" marR="488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664982">
                <a:tc vMerge="1">
                  <a:txBody>
                    <a:bodyPr/>
                    <a:lstStyle/>
                    <a:p>
                      <a:endParaRPr lang="ru-RU"/>
                    </a:p>
                  </a:txBody>
                  <a:tcPr/>
                </a:tc>
                <a:tc vMerge="1">
                  <a:txBody>
                    <a:bodyPr/>
                    <a:lstStyle/>
                    <a:p>
                      <a:endParaRPr lang="ru-RU"/>
                    </a:p>
                  </a:txBody>
                  <a:tcPr/>
                </a:tc>
                <a:tc>
                  <a:txBody>
                    <a:bodyPr/>
                    <a:lstStyle/>
                    <a:p>
                      <a:pPr algn="ctr">
                        <a:lnSpc>
                          <a:spcPct val="106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Всего дел в арбитражных судах</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8895" marR="4889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Выиграно дел</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8895" marR="4889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Проиграно дел</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8895" marR="4889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Всего дел в судах общей юрисдикции</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8895" marR="4889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Выиграно дел</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8895" marR="4889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Проиграно дел</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8895" marR="4889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488">
                <a:tc>
                  <a:txBody>
                    <a:bodyPr/>
                    <a:lstStyle/>
                    <a:p>
                      <a:pPr algn="ctr">
                        <a:lnSpc>
                          <a:spcPct val="106000"/>
                        </a:lnSpc>
                        <a:spcAft>
                          <a:spcPts val="100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a:t>
                      </a:r>
                      <a:r>
                        <a:rPr lang="ru-RU"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Квартал 2022 года</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6000"/>
                        </a:lnSpc>
                        <a:spcAft>
                          <a:spcPts val="1000"/>
                        </a:spcAft>
                      </a:pPr>
                      <a:r>
                        <a:rPr lang="ru-RU"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62</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6000"/>
                        </a:lnSpc>
                        <a:spcAft>
                          <a:spcPts val="1000"/>
                        </a:spcAft>
                      </a:pPr>
                      <a:r>
                        <a:rPr lang="ru-RU"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6000"/>
                        </a:lnSpc>
                        <a:spcAft>
                          <a:spcPts val="1000"/>
                        </a:spcAft>
                      </a:pPr>
                      <a:r>
                        <a:rPr lang="ru-RU"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6000"/>
                        </a:lnSpc>
                        <a:spcAft>
                          <a:spcPts val="1000"/>
                        </a:spcAft>
                      </a:pPr>
                      <a:r>
                        <a:rPr lang="ru-RU"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6000"/>
                        </a:lnSpc>
                        <a:spcAft>
                          <a:spcPts val="1000"/>
                        </a:spcAft>
                      </a:pPr>
                      <a:r>
                        <a:rPr lang="ru-RU"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6000"/>
                        </a:lnSpc>
                        <a:spcAft>
                          <a:spcPts val="1000"/>
                        </a:spcAft>
                      </a:pPr>
                      <a:r>
                        <a:rPr lang="ru-RU"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6000"/>
                        </a:lnSpc>
                        <a:spcAft>
                          <a:spcPts val="1000"/>
                        </a:spcAft>
                      </a:pPr>
                      <a:r>
                        <a:rPr lang="ru-RU"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488">
                <a:tc>
                  <a:txBody>
                    <a:bodyPr/>
                    <a:lstStyle/>
                    <a:p>
                      <a:pPr algn="ctr">
                        <a:lnSpc>
                          <a:spcPct val="106000"/>
                        </a:lnSpc>
                        <a:spcAft>
                          <a:spcPts val="100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II </a:t>
                      </a:r>
                      <a:r>
                        <a:rPr lang="ru-RU"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квартал 2022 года</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6000"/>
                        </a:lnSpc>
                        <a:spcAft>
                          <a:spcPts val="1000"/>
                        </a:spcAft>
                      </a:pPr>
                      <a:r>
                        <a:rPr lang="ru-RU"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38</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6000"/>
                        </a:lnSpc>
                        <a:spcAft>
                          <a:spcPts val="1000"/>
                        </a:spcAft>
                      </a:pPr>
                      <a:r>
                        <a:rPr lang="ru-RU"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6000"/>
                        </a:lnSpc>
                        <a:spcAft>
                          <a:spcPts val="1000"/>
                        </a:spcAft>
                      </a:pPr>
                      <a:r>
                        <a:rPr lang="ru-RU"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6000"/>
                        </a:lnSpc>
                        <a:spcAft>
                          <a:spcPts val="1000"/>
                        </a:spcAft>
                      </a:pPr>
                      <a:r>
                        <a:rPr lang="ru-RU"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6000"/>
                        </a:lnSpc>
                        <a:spcAft>
                          <a:spcPts val="1000"/>
                        </a:spcAft>
                      </a:pPr>
                      <a:r>
                        <a:rPr lang="ru-RU"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6000"/>
                        </a:lnSpc>
                        <a:spcAft>
                          <a:spcPts val="1000"/>
                        </a:spcAft>
                      </a:pPr>
                      <a:r>
                        <a:rPr lang="ru-RU"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6000"/>
                        </a:lnSpc>
                        <a:spcAft>
                          <a:spcPts val="1000"/>
                        </a:spcAft>
                      </a:pPr>
                      <a:r>
                        <a:rPr lang="ru-RU"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488">
                <a:tc>
                  <a:txBody>
                    <a:bodyPr/>
                    <a:lstStyle/>
                    <a:p>
                      <a:pPr algn="ctr">
                        <a:lnSpc>
                          <a:spcPct val="106000"/>
                        </a:lnSpc>
                        <a:spcAft>
                          <a:spcPts val="100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III </a:t>
                      </a:r>
                      <a:r>
                        <a:rPr lang="ru-RU"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квартал 2022 года</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6000"/>
                        </a:lnSpc>
                        <a:spcAft>
                          <a:spcPts val="1000"/>
                        </a:spcAft>
                      </a:pPr>
                      <a:r>
                        <a:rPr lang="ru-RU"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6000"/>
                        </a:lnSpc>
                        <a:spcAft>
                          <a:spcPts val="1000"/>
                        </a:spcAft>
                      </a:pPr>
                      <a:r>
                        <a:rPr lang="ru-RU"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6000"/>
                        </a:lnSpc>
                        <a:spcAft>
                          <a:spcPts val="1000"/>
                        </a:spcAft>
                      </a:pPr>
                      <a:r>
                        <a:rPr lang="ru-RU"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6000"/>
                        </a:lnSpc>
                        <a:spcAft>
                          <a:spcPts val="1000"/>
                        </a:spcAft>
                      </a:pPr>
                      <a:r>
                        <a:rPr lang="ru-RU"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6000"/>
                        </a:lnSpc>
                        <a:spcAft>
                          <a:spcPts val="1000"/>
                        </a:spcAft>
                      </a:pPr>
                      <a:r>
                        <a:rPr lang="ru-RU"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6000"/>
                        </a:lnSpc>
                        <a:spcAft>
                          <a:spcPts val="1000"/>
                        </a:spcAft>
                      </a:pPr>
                      <a:r>
                        <a:rPr lang="ru-RU"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6000"/>
                        </a:lnSpc>
                        <a:spcAft>
                          <a:spcPts val="1000"/>
                        </a:spcAft>
                      </a:pPr>
                      <a:r>
                        <a:rPr lang="ru-RU"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488">
                <a:tc>
                  <a:txBody>
                    <a:bodyPr/>
                    <a:lstStyle/>
                    <a:p>
                      <a:pPr algn="ctr">
                        <a:lnSpc>
                          <a:spcPct val="106000"/>
                        </a:lnSpc>
                        <a:spcAft>
                          <a:spcPts val="100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IV </a:t>
                      </a:r>
                      <a:r>
                        <a:rPr lang="ru-RU"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квартал 202</a:t>
                      </a: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ru-RU"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года</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6000"/>
                        </a:lnSpc>
                        <a:spcAft>
                          <a:spcPts val="100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6000"/>
                        </a:lnSpc>
                        <a:spcAft>
                          <a:spcPts val="100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6000"/>
                        </a:lnSpc>
                        <a:spcAft>
                          <a:spcPts val="100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6000"/>
                        </a:lnSpc>
                        <a:spcAft>
                          <a:spcPts val="100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6000"/>
                        </a:lnSpc>
                        <a:spcAft>
                          <a:spcPts val="100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6000"/>
                        </a:lnSpc>
                        <a:spcAft>
                          <a:spcPts val="100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6000"/>
                        </a:lnSpc>
                        <a:spcAft>
                          <a:spcPts val="100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488">
                <a:tc>
                  <a:txBody>
                    <a:bodyPr/>
                    <a:lstStyle/>
                    <a:p>
                      <a:pPr algn="ctr">
                        <a:lnSpc>
                          <a:spcPct val="106000"/>
                        </a:lnSpc>
                        <a:spcAft>
                          <a:spcPts val="1000"/>
                        </a:spcAft>
                      </a:pPr>
                      <a:r>
                        <a:rPr lang="ru-RU" sz="10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Всего за 2022 год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8895" marR="4889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lnSpc>
                          <a:spcPct val="106000"/>
                        </a:lnSpc>
                        <a:spcAft>
                          <a:spcPts val="10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144</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lnSpc>
                          <a:spcPct val="106000"/>
                        </a:lnSpc>
                        <a:spcAft>
                          <a:spcPts val="100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67</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lnSpc>
                          <a:spcPct val="106000"/>
                        </a:lnSpc>
                        <a:spcAft>
                          <a:spcPts val="100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52</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lnSpc>
                          <a:spcPct val="106000"/>
                        </a:lnSpc>
                        <a:spcAft>
                          <a:spcPts val="100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lnSpc>
                          <a:spcPct val="106000"/>
                        </a:lnSpc>
                        <a:spcAft>
                          <a:spcPts val="100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77</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lnSpc>
                          <a:spcPct val="106000"/>
                        </a:lnSpc>
                        <a:spcAft>
                          <a:spcPts val="100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44</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lnSpc>
                          <a:spcPct val="106000"/>
                        </a:lnSpc>
                        <a:spcAft>
                          <a:spcPts val="100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33</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436488">
                <a:tc>
                  <a:txBody>
                    <a:bodyPr/>
                    <a:lstStyle/>
                    <a:p>
                      <a:pPr algn="ctr">
                        <a:lnSpc>
                          <a:spcPct val="106000"/>
                        </a:lnSpc>
                        <a:spcAft>
                          <a:spcPts val="100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a:t>
                      </a:r>
                      <a:r>
                        <a:rPr lang="ru-RU"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Квартал 2023 года</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6000"/>
                        </a:lnSpc>
                        <a:spcAft>
                          <a:spcPts val="1000"/>
                        </a:spcAft>
                      </a:pPr>
                      <a:r>
                        <a:rPr lang="ru-RU"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6000"/>
                        </a:lnSpc>
                        <a:spcAft>
                          <a:spcPts val="1000"/>
                        </a:spcAft>
                      </a:pPr>
                      <a:r>
                        <a:rPr lang="ru-RU"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6000"/>
                        </a:lnSpc>
                        <a:spcAft>
                          <a:spcPts val="1000"/>
                        </a:spcAft>
                      </a:pPr>
                      <a:r>
                        <a:rPr lang="ru-RU"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6000"/>
                        </a:lnSpc>
                        <a:spcAft>
                          <a:spcPts val="1000"/>
                        </a:spcAft>
                      </a:pPr>
                      <a:r>
                        <a:rPr lang="ru-RU"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6000"/>
                        </a:lnSpc>
                        <a:spcAft>
                          <a:spcPts val="1000"/>
                        </a:spcAft>
                      </a:pPr>
                      <a:r>
                        <a:rPr lang="ru-RU"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6000"/>
                        </a:lnSpc>
                        <a:spcAft>
                          <a:spcPts val="1000"/>
                        </a:spcAft>
                      </a:pPr>
                      <a:r>
                        <a:rPr lang="ru-RU"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6000"/>
                        </a:lnSpc>
                        <a:spcAft>
                          <a:spcPts val="1000"/>
                        </a:spcAft>
                      </a:pPr>
                      <a:r>
                        <a:rPr lang="ru-RU"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488">
                <a:tc>
                  <a:txBody>
                    <a:bodyPr/>
                    <a:lstStyle/>
                    <a:p>
                      <a:pPr algn="ctr" fontAlgn="ctr">
                        <a:lnSpc>
                          <a:spcPct val="106000"/>
                        </a:lnSpc>
                        <a:spcAft>
                          <a:spcPts val="1000"/>
                        </a:spcAft>
                      </a:pPr>
                      <a:r>
                        <a:rPr lang="ru-RU"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Всего за 2023 год</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8895" marR="4889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5D6"/>
                    </a:solidFill>
                  </a:tcPr>
                </a:tc>
                <a:tc>
                  <a:txBody>
                    <a:bodyPr/>
                    <a:lstStyle/>
                    <a:p>
                      <a:pPr algn="ctr" fontAlgn="ctr">
                        <a:lnSpc>
                          <a:spcPct val="106000"/>
                        </a:lnSpc>
                        <a:spcAft>
                          <a:spcPts val="1000"/>
                        </a:spcAft>
                      </a:pPr>
                      <a:r>
                        <a:rPr lang="ru-RU"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8895" marR="4889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5D6"/>
                    </a:solidFill>
                  </a:tcPr>
                </a:tc>
                <a:tc>
                  <a:txBody>
                    <a:bodyPr/>
                    <a:lstStyle/>
                    <a:p>
                      <a:pPr algn="ctr" fontAlgn="ctr">
                        <a:lnSpc>
                          <a:spcPct val="106000"/>
                        </a:lnSpc>
                        <a:spcAft>
                          <a:spcPts val="1000"/>
                        </a:spcAft>
                      </a:pPr>
                      <a:r>
                        <a:rPr lang="ru-RU"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8895" marR="4889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5D6"/>
                    </a:solidFill>
                  </a:tcPr>
                </a:tc>
                <a:tc>
                  <a:txBody>
                    <a:bodyPr/>
                    <a:lstStyle/>
                    <a:p>
                      <a:pPr algn="ctr" fontAlgn="ctr">
                        <a:lnSpc>
                          <a:spcPct val="106000"/>
                        </a:lnSpc>
                        <a:spcAft>
                          <a:spcPts val="1000"/>
                        </a:spcAft>
                      </a:pPr>
                      <a:r>
                        <a:rPr lang="ru-RU"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8895" marR="4889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5D6"/>
                    </a:solidFill>
                  </a:tcPr>
                </a:tc>
                <a:tc>
                  <a:txBody>
                    <a:bodyPr/>
                    <a:lstStyle/>
                    <a:p>
                      <a:pPr algn="ctr" fontAlgn="ctr">
                        <a:lnSpc>
                          <a:spcPct val="106000"/>
                        </a:lnSpc>
                        <a:spcAft>
                          <a:spcPts val="1000"/>
                        </a:spcAft>
                      </a:pPr>
                      <a:r>
                        <a:rPr lang="ru-RU"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8895" marR="4889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5D6"/>
                    </a:solidFill>
                  </a:tcPr>
                </a:tc>
                <a:tc>
                  <a:txBody>
                    <a:bodyPr/>
                    <a:lstStyle/>
                    <a:p>
                      <a:pPr algn="ctr" fontAlgn="ctr">
                        <a:lnSpc>
                          <a:spcPct val="106000"/>
                        </a:lnSpc>
                        <a:spcAft>
                          <a:spcPts val="1000"/>
                        </a:spcAft>
                      </a:pPr>
                      <a:r>
                        <a:rPr lang="ru-RU"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8895" marR="4889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5D6"/>
                    </a:solidFill>
                  </a:tcPr>
                </a:tc>
                <a:tc>
                  <a:txBody>
                    <a:bodyPr/>
                    <a:lstStyle/>
                    <a:p>
                      <a:pPr algn="ctr" fontAlgn="ctr">
                        <a:lnSpc>
                          <a:spcPct val="106000"/>
                        </a:lnSpc>
                        <a:spcAft>
                          <a:spcPts val="1000"/>
                        </a:spcAft>
                      </a:pPr>
                      <a:r>
                        <a:rPr lang="ru-RU"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8895" marR="4889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5D6"/>
                    </a:solidFill>
                  </a:tcPr>
                </a:tc>
                <a:tc>
                  <a:txBody>
                    <a:bodyPr/>
                    <a:lstStyle/>
                    <a:p>
                      <a:pPr algn="ctr" fontAlgn="ctr">
                        <a:lnSpc>
                          <a:spcPct val="106000"/>
                        </a:lnSpc>
                        <a:spcAft>
                          <a:spcPts val="1000"/>
                        </a:spcAft>
                      </a:pPr>
                      <a:r>
                        <a:rPr lang="ru-RU"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8895" marR="4889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5D6"/>
                    </a:solidFill>
                  </a:tcPr>
                </a:tc>
              </a:tr>
              <a:tr h="1178302">
                <a:tc gridSpan="8">
                  <a:txBody>
                    <a:bodyPr/>
                    <a:lstStyle/>
                    <a:p>
                      <a:pPr algn="ctr">
                        <a:lnSpc>
                          <a:spcPct val="106000"/>
                        </a:lnSpc>
                        <a:spcAft>
                          <a:spcPts val="1000"/>
                        </a:spcAft>
                      </a:pPr>
                      <a:endParaRPr lang="ru-RU" sz="1100" b="1"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6000"/>
                        </a:lnSpc>
                        <a:spcAft>
                          <a:spcPts val="1000"/>
                        </a:spcAft>
                      </a:pPr>
                      <a:r>
                        <a:rPr lang="ru-RU" sz="1100" b="1"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 </a:t>
                      </a:r>
                      <a:r>
                        <a:rPr lang="en-US" sz="11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ru-RU" sz="11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квартал 2023 года в арбитражных судах находилось 4 дела, из которых 75% (3 дела) Управлением были выиграны, а 15% (1 дело) проиграно. </a:t>
                      </a:r>
                      <a:br>
                        <a:rPr lang="ru-RU" sz="11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1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 аналогичный период 2022 года с участием Северо-Уральского управления Ростехнадзора в арбитражных судах было рассмотрено 12 дел, из которых 75% (9 дел) Управлением были выиграны, а 15% (3 дел) проиграно.</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895" marR="4889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Tree>
    <p:extLst>
      <p:ext uri="{BB962C8B-B14F-4D97-AF65-F5344CB8AC3E}">
        <p14:creationId xmlns:p14="http://schemas.microsoft.com/office/powerpoint/2010/main" val="17689964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AD9E2BEB-8C47-4135-9022-EDDE3C1A02B6}" type="slidenum">
              <a:rPr lang="ru-RU" smtClean="0"/>
              <a:pPr>
                <a:defRPr/>
              </a:pPr>
              <a:t>19</a:t>
            </a:fld>
            <a:endParaRPr lang="ru-RU" dirty="0"/>
          </a:p>
        </p:txBody>
      </p:sp>
      <p:sp>
        <p:nvSpPr>
          <p:cNvPr id="6" name="Нижний колонтитул 3"/>
          <p:cNvSpPr txBox="1">
            <a:spLocks/>
          </p:cNvSpPr>
          <p:nvPr/>
        </p:nvSpPr>
        <p:spPr>
          <a:xfrm>
            <a:off x="8832304" y="6409926"/>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smtClean="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endParaRPr lang="ru-RU" sz="1200" i="1" dirty="0">
              <a:solidFill>
                <a:srgbClr val="3103F7"/>
              </a:solidFill>
              <a:latin typeface="Times New Roman" panose="02020603050405020304" pitchFamily="18" charset="0"/>
              <a:cs typeface="Times New Roman" panose="02020603050405020304" pitchFamily="18" charset="0"/>
            </a:endParaRPr>
          </a:p>
        </p:txBody>
      </p:sp>
      <p:graphicFrame>
        <p:nvGraphicFramePr>
          <p:cNvPr id="5" name="Объект 4"/>
          <p:cNvGraphicFramePr>
            <a:graphicFrameLocks noGrp="1"/>
          </p:cNvGraphicFramePr>
          <p:nvPr>
            <p:ph sz="quarter" idx="1"/>
            <p:extLst>
              <p:ext uri="{D42A27DB-BD31-4B8C-83A1-F6EECF244321}">
                <p14:modId xmlns:p14="http://schemas.microsoft.com/office/powerpoint/2010/main" val="2575252787"/>
              </p:ext>
            </p:extLst>
          </p:nvPr>
        </p:nvGraphicFramePr>
        <p:xfrm>
          <a:off x="479376" y="260648"/>
          <a:ext cx="11377264" cy="61492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9267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Рисунок 2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3388" y="116632"/>
            <a:ext cx="5461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title"/>
          </p:nvPr>
        </p:nvSpPr>
        <p:spPr>
          <a:xfrm>
            <a:off x="2238374" y="192832"/>
            <a:ext cx="8610153" cy="549275"/>
          </a:xfrm>
        </p:spPr>
        <p:txBody>
          <a:bodyPr>
            <a:normAutofit/>
          </a:bodyPr>
          <a:lstStyle/>
          <a:p>
            <a:pPr>
              <a:lnSpc>
                <a:spcPct val="90000"/>
              </a:lnSpc>
            </a:pPr>
            <a:r>
              <a:rPr lang="ru-RU" altLang="ru-RU" sz="3200" dirty="0"/>
              <a:t>Северо-Уральское управление Ростехнадзора</a:t>
            </a:r>
          </a:p>
        </p:txBody>
      </p:sp>
      <p:graphicFrame>
        <p:nvGraphicFramePr>
          <p:cNvPr id="9" name="Объект 4"/>
          <p:cNvGraphicFramePr>
            <a:graphicFrameLocks noGrp="1"/>
          </p:cNvGraphicFramePr>
          <p:nvPr>
            <p:ph idx="1"/>
            <p:extLst>
              <p:ext uri="{D42A27DB-BD31-4B8C-83A1-F6EECF244321}">
                <p14:modId xmlns:p14="http://schemas.microsoft.com/office/powerpoint/2010/main" val="3640052886"/>
              </p:ext>
            </p:extLst>
          </p:nvPr>
        </p:nvGraphicFramePr>
        <p:xfrm>
          <a:off x="839416" y="1079145"/>
          <a:ext cx="11053782" cy="55446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Line 2"/>
          <p:cNvSpPr>
            <a:spLocks noChangeShapeType="1"/>
          </p:cNvSpPr>
          <p:nvPr/>
        </p:nvSpPr>
        <p:spPr bwMode="auto">
          <a:xfrm flipV="1">
            <a:off x="1524000" y="836712"/>
            <a:ext cx="9144000" cy="0"/>
          </a:xfrm>
          <a:prstGeom prst="line">
            <a:avLst/>
          </a:prstGeom>
          <a:noFill/>
          <a:ln w="38100">
            <a:solidFill>
              <a:srgbClr val="C00000"/>
            </a:solidFill>
            <a:round/>
            <a:headEnd/>
            <a:tailEnd/>
          </a:ln>
          <a:scene3d>
            <a:camera prst="orthographicFront"/>
            <a:lightRig rig="threePt" dir="t"/>
          </a:scene3d>
          <a:sp3d>
            <a:bevelT w="139700"/>
          </a:sp3d>
        </p:spPr>
        <p:txBody>
          <a:bodyPr wrap="none" anchor="ctr"/>
          <a:lstStyle/>
          <a:p>
            <a:pPr>
              <a:defRPr/>
            </a:pPr>
            <a:endParaRPr lang="ru-RU" dirty="0">
              <a:latin typeface="Calibri" pitchFamily="34" charset="0"/>
              <a:cs typeface="Calibri" pitchFamily="34" charset="0"/>
            </a:endParaRPr>
          </a:p>
        </p:txBody>
      </p:sp>
      <p:sp>
        <p:nvSpPr>
          <p:cNvPr id="16" name="Нижний колонтитул 3"/>
          <p:cNvSpPr txBox="1">
            <a:spLocks/>
          </p:cNvSpPr>
          <p:nvPr/>
        </p:nvSpPr>
        <p:spPr>
          <a:xfrm>
            <a:off x="8815072" y="6453189"/>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p>
        </p:txBody>
      </p:sp>
      <p:pic>
        <p:nvPicPr>
          <p:cNvPr id="20" name="Рисунок 19"/>
          <p:cNvPicPr>
            <a:picLocks noChangeAspect="1"/>
          </p:cNvPicPr>
          <p:nvPr/>
        </p:nvPicPr>
        <p:blipFill rotWithShape="1">
          <a:blip r:embed="rId9"/>
          <a:srcRect l="21060" t="14300" r="22241" b="8000"/>
          <a:stretch/>
        </p:blipFill>
        <p:spPr>
          <a:xfrm>
            <a:off x="8943343" y="850116"/>
            <a:ext cx="2652245" cy="1169545"/>
          </a:xfrm>
          <a:prstGeom prst="rect">
            <a:avLst/>
          </a:prstGeom>
        </p:spPr>
      </p:pic>
      <p:pic>
        <p:nvPicPr>
          <p:cNvPr id="21" name="Рисунок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52864" y="3262276"/>
            <a:ext cx="2633479" cy="1217577"/>
          </a:xfrm>
          <a:prstGeom prst="rect">
            <a:avLst/>
          </a:prstGeom>
        </p:spPr>
      </p:pic>
      <p:pic>
        <p:nvPicPr>
          <p:cNvPr id="17" name="chart"/>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952864" y="4379811"/>
            <a:ext cx="2633785" cy="115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Рисунок 3"/>
          <p:cNvPicPr>
            <a:picLocks noChangeAspect="1"/>
          </p:cNvPicPr>
          <p:nvPr/>
        </p:nvPicPr>
        <p:blipFill>
          <a:blip r:embed="rId12"/>
          <a:stretch>
            <a:fillRect/>
          </a:stretch>
        </p:blipFill>
        <p:spPr>
          <a:xfrm>
            <a:off x="3717442" y="1449046"/>
            <a:ext cx="1080120" cy="4989854"/>
          </a:xfrm>
          <a:prstGeom prst="rect">
            <a:avLst/>
          </a:prstGeom>
        </p:spPr>
      </p:pic>
      <p:pic>
        <p:nvPicPr>
          <p:cNvPr id="5" name="Рисунок 4"/>
          <p:cNvPicPr>
            <a:picLocks noChangeAspect="1"/>
          </p:cNvPicPr>
          <p:nvPr/>
        </p:nvPicPr>
        <p:blipFill>
          <a:blip r:embed="rId13"/>
          <a:stretch>
            <a:fillRect/>
          </a:stretch>
        </p:blipFill>
        <p:spPr>
          <a:xfrm>
            <a:off x="4091834" y="1496599"/>
            <a:ext cx="695325" cy="371475"/>
          </a:xfrm>
          <a:prstGeom prst="rect">
            <a:avLst/>
          </a:prstGeom>
        </p:spPr>
      </p:pic>
      <p:pic>
        <p:nvPicPr>
          <p:cNvPr id="22" name="Рисунок 21"/>
          <p:cNvPicPr>
            <a:picLocks noChangeAspect="1"/>
          </p:cNvPicPr>
          <p:nvPr/>
        </p:nvPicPr>
        <p:blipFill>
          <a:blip r:embed="rId13"/>
          <a:stretch>
            <a:fillRect/>
          </a:stretch>
        </p:blipFill>
        <p:spPr>
          <a:xfrm rot="5400000">
            <a:off x="2246047" y="3460725"/>
            <a:ext cx="3787186" cy="325834"/>
          </a:xfrm>
          <a:prstGeom prst="rect">
            <a:avLst/>
          </a:prstGeom>
        </p:spPr>
      </p:pic>
      <p:pic>
        <p:nvPicPr>
          <p:cNvPr id="11" name="Рисунок 10"/>
          <p:cNvPicPr>
            <a:picLocks noChangeAspect="1"/>
          </p:cNvPicPr>
          <p:nvPr/>
        </p:nvPicPr>
        <p:blipFill rotWithShape="1">
          <a:blip r:embed="rId13"/>
          <a:srcRect r="7382"/>
          <a:stretch/>
        </p:blipFill>
        <p:spPr>
          <a:xfrm>
            <a:off x="2892890" y="3043247"/>
            <a:ext cx="1190376" cy="878198"/>
          </a:xfrm>
          <a:prstGeom prst="rect">
            <a:avLst/>
          </a:prstGeom>
        </p:spPr>
      </p:pic>
      <p:pic>
        <p:nvPicPr>
          <p:cNvPr id="8" name="Рисунок 7"/>
          <p:cNvPicPr>
            <a:picLocks noChangeAspect="1"/>
          </p:cNvPicPr>
          <p:nvPr/>
        </p:nvPicPr>
        <p:blipFill>
          <a:blip r:embed="rId13"/>
          <a:stretch>
            <a:fillRect/>
          </a:stretch>
        </p:blipFill>
        <p:spPr>
          <a:xfrm>
            <a:off x="4100821" y="2296617"/>
            <a:ext cx="734144" cy="325834"/>
          </a:xfrm>
          <a:prstGeom prst="rect">
            <a:avLst/>
          </a:prstGeom>
        </p:spPr>
      </p:pic>
      <p:pic>
        <p:nvPicPr>
          <p:cNvPr id="23" name="Рисунок 22"/>
          <p:cNvPicPr>
            <a:picLocks noChangeAspect="1"/>
          </p:cNvPicPr>
          <p:nvPr/>
        </p:nvPicPr>
        <p:blipFill>
          <a:blip r:embed="rId13"/>
          <a:stretch>
            <a:fillRect/>
          </a:stretch>
        </p:blipFill>
        <p:spPr>
          <a:xfrm>
            <a:off x="4100821" y="3376315"/>
            <a:ext cx="734144" cy="325834"/>
          </a:xfrm>
          <a:prstGeom prst="rect">
            <a:avLst/>
          </a:prstGeom>
        </p:spPr>
      </p:pic>
      <p:pic>
        <p:nvPicPr>
          <p:cNvPr id="24" name="Рисунок 23"/>
          <p:cNvPicPr>
            <a:picLocks noChangeAspect="1"/>
          </p:cNvPicPr>
          <p:nvPr/>
        </p:nvPicPr>
        <p:blipFill>
          <a:blip r:embed="rId13"/>
          <a:stretch>
            <a:fillRect/>
          </a:stretch>
        </p:blipFill>
        <p:spPr>
          <a:xfrm>
            <a:off x="4100821" y="4379811"/>
            <a:ext cx="734144" cy="325834"/>
          </a:xfrm>
          <a:prstGeom prst="rect">
            <a:avLst/>
          </a:prstGeom>
        </p:spPr>
      </p:pic>
      <p:pic>
        <p:nvPicPr>
          <p:cNvPr id="25" name="Рисунок 24"/>
          <p:cNvPicPr>
            <a:picLocks noChangeAspect="1"/>
          </p:cNvPicPr>
          <p:nvPr/>
        </p:nvPicPr>
        <p:blipFill>
          <a:blip r:embed="rId13"/>
          <a:stretch>
            <a:fillRect/>
          </a:stretch>
        </p:blipFill>
        <p:spPr>
          <a:xfrm>
            <a:off x="4124277" y="5315811"/>
            <a:ext cx="734144" cy="325834"/>
          </a:xfrm>
          <a:prstGeom prst="rect">
            <a:avLst/>
          </a:prstGeom>
        </p:spPr>
      </p:pic>
      <p:pic>
        <p:nvPicPr>
          <p:cNvPr id="7170" name="Рисунок 1" descr="image00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938612" y="2029858"/>
            <a:ext cx="2656977" cy="1249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Рисунок 25"/>
          <p:cNvPicPr/>
          <p:nvPr/>
        </p:nvPicPr>
        <p:blipFill rotWithShape="1">
          <a:blip r:embed="rId15"/>
          <a:srcRect l="13308" t="19099" r="29290" b="27594"/>
          <a:stretch/>
        </p:blipFill>
        <p:spPr bwMode="auto">
          <a:xfrm>
            <a:off x="8952864" y="5424835"/>
            <a:ext cx="2642724" cy="10858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45752759"/>
      </p:ext>
    </p:extLst>
  </p:cSld>
  <p:clrMapOvr>
    <a:masterClrMapping/>
  </p:clrMapOvr>
  <p:transition spd="med">
    <p:cover dir="l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sz="quarter" idx="1"/>
            <p:extLst/>
          </p:nvPr>
        </p:nvGraphicFramePr>
        <p:xfrm>
          <a:off x="479376" y="260648"/>
          <a:ext cx="11574340"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Номер слайда 3"/>
          <p:cNvSpPr>
            <a:spLocks noGrp="1"/>
          </p:cNvSpPr>
          <p:nvPr>
            <p:ph type="sldNum" sz="quarter" idx="12"/>
          </p:nvPr>
        </p:nvSpPr>
        <p:spPr/>
        <p:txBody>
          <a:bodyPr/>
          <a:lstStyle/>
          <a:p>
            <a:pPr>
              <a:defRPr/>
            </a:pPr>
            <a:fld id="{AD9E2BEB-8C47-4135-9022-EDDE3C1A02B6}" type="slidenum">
              <a:rPr lang="ru-RU" smtClean="0"/>
              <a:pPr>
                <a:defRPr/>
              </a:pPr>
              <a:t>20</a:t>
            </a:fld>
            <a:endParaRPr lang="ru-RU" dirty="0"/>
          </a:p>
        </p:txBody>
      </p:sp>
      <p:sp>
        <p:nvSpPr>
          <p:cNvPr id="6" name="Нижний колонтитул 3"/>
          <p:cNvSpPr txBox="1">
            <a:spLocks/>
          </p:cNvSpPr>
          <p:nvPr/>
        </p:nvSpPr>
        <p:spPr>
          <a:xfrm>
            <a:off x="8832304" y="6409926"/>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smtClean="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endParaRPr lang="ru-RU" sz="1200" i="1" dirty="0">
              <a:solidFill>
                <a:srgbClr val="3103F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53870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sz="quarter" idx="1"/>
            <p:extLst/>
          </p:nvPr>
        </p:nvGraphicFramePr>
        <p:xfrm>
          <a:off x="551384" y="116632"/>
          <a:ext cx="11377264" cy="6550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Номер слайда 3"/>
          <p:cNvSpPr>
            <a:spLocks noGrp="1"/>
          </p:cNvSpPr>
          <p:nvPr>
            <p:ph type="sldNum" sz="quarter" idx="12"/>
          </p:nvPr>
        </p:nvSpPr>
        <p:spPr/>
        <p:txBody>
          <a:bodyPr/>
          <a:lstStyle/>
          <a:p>
            <a:pPr>
              <a:defRPr/>
            </a:pPr>
            <a:fld id="{AD9E2BEB-8C47-4135-9022-EDDE3C1A02B6}" type="slidenum">
              <a:rPr lang="ru-RU" smtClean="0"/>
              <a:pPr>
                <a:defRPr/>
              </a:pPr>
              <a:t>21</a:t>
            </a:fld>
            <a:endParaRPr lang="ru-RU" dirty="0"/>
          </a:p>
        </p:txBody>
      </p:sp>
      <p:sp>
        <p:nvSpPr>
          <p:cNvPr id="6" name="Нижний колонтитул 3"/>
          <p:cNvSpPr txBox="1">
            <a:spLocks/>
          </p:cNvSpPr>
          <p:nvPr/>
        </p:nvSpPr>
        <p:spPr>
          <a:xfrm>
            <a:off x="8832304" y="6409926"/>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smtClean="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endParaRPr lang="ru-RU" sz="1200" i="1" dirty="0">
              <a:solidFill>
                <a:srgbClr val="3103F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77254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sz="quarter" idx="1"/>
            <p:extLst/>
          </p:nvPr>
        </p:nvGraphicFramePr>
        <p:xfrm>
          <a:off x="804306" y="260648"/>
          <a:ext cx="11124342" cy="6264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Номер слайда 3"/>
          <p:cNvSpPr>
            <a:spLocks noGrp="1"/>
          </p:cNvSpPr>
          <p:nvPr>
            <p:ph type="sldNum" sz="quarter" idx="12"/>
          </p:nvPr>
        </p:nvSpPr>
        <p:spPr/>
        <p:txBody>
          <a:bodyPr/>
          <a:lstStyle/>
          <a:p>
            <a:pPr>
              <a:defRPr/>
            </a:pPr>
            <a:fld id="{AD9E2BEB-8C47-4135-9022-EDDE3C1A02B6}" type="slidenum">
              <a:rPr lang="ru-RU" smtClean="0"/>
              <a:pPr>
                <a:defRPr/>
              </a:pPr>
              <a:t>22</a:t>
            </a:fld>
            <a:endParaRPr lang="ru-RU" dirty="0"/>
          </a:p>
        </p:txBody>
      </p:sp>
      <p:sp>
        <p:nvSpPr>
          <p:cNvPr id="6" name="Нижний колонтитул 3"/>
          <p:cNvSpPr txBox="1">
            <a:spLocks/>
          </p:cNvSpPr>
          <p:nvPr/>
        </p:nvSpPr>
        <p:spPr>
          <a:xfrm>
            <a:off x="8832304" y="6409926"/>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smtClean="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endParaRPr lang="ru-RU" sz="1200" i="1" dirty="0">
              <a:solidFill>
                <a:srgbClr val="3103F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66991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sz="quarter" idx="1"/>
            <p:extLst/>
          </p:nvPr>
        </p:nvGraphicFramePr>
        <p:xfrm>
          <a:off x="407368" y="260648"/>
          <a:ext cx="11521280" cy="6264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Номер слайда 3"/>
          <p:cNvSpPr>
            <a:spLocks noGrp="1"/>
          </p:cNvSpPr>
          <p:nvPr>
            <p:ph type="sldNum" sz="quarter" idx="12"/>
          </p:nvPr>
        </p:nvSpPr>
        <p:spPr/>
        <p:txBody>
          <a:bodyPr/>
          <a:lstStyle/>
          <a:p>
            <a:pPr>
              <a:defRPr/>
            </a:pPr>
            <a:fld id="{AD9E2BEB-8C47-4135-9022-EDDE3C1A02B6}" type="slidenum">
              <a:rPr lang="ru-RU" smtClean="0"/>
              <a:pPr>
                <a:defRPr/>
              </a:pPr>
              <a:t>23</a:t>
            </a:fld>
            <a:endParaRPr lang="ru-RU" dirty="0"/>
          </a:p>
        </p:txBody>
      </p:sp>
      <p:sp>
        <p:nvSpPr>
          <p:cNvPr id="6" name="Нижний колонтитул 3"/>
          <p:cNvSpPr txBox="1">
            <a:spLocks/>
          </p:cNvSpPr>
          <p:nvPr/>
        </p:nvSpPr>
        <p:spPr>
          <a:xfrm>
            <a:off x="8832304" y="6409926"/>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smtClean="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endParaRPr lang="ru-RU" sz="1200" i="1" dirty="0">
              <a:solidFill>
                <a:srgbClr val="3103F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49723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sz="quarter" idx="1"/>
            <p:extLst/>
          </p:nvPr>
        </p:nvGraphicFramePr>
        <p:xfrm>
          <a:off x="479376" y="260648"/>
          <a:ext cx="11449272" cy="5949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Номер слайда 3"/>
          <p:cNvSpPr>
            <a:spLocks noGrp="1"/>
          </p:cNvSpPr>
          <p:nvPr>
            <p:ph type="sldNum" sz="quarter" idx="12"/>
          </p:nvPr>
        </p:nvSpPr>
        <p:spPr/>
        <p:txBody>
          <a:bodyPr/>
          <a:lstStyle/>
          <a:p>
            <a:pPr>
              <a:defRPr/>
            </a:pPr>
            <a:fld id="{AD9E2BEB-8C47-4135-9022-EDDE3C1A02B6}" type="slidenum">
              <a:rPr lang="ru-RU" smtClean="0"/>
              <a:pPr>
                <a:defRPr/>
              </a:pPr>
              <a:t>24</a:t>
            </a:fld>
            <a:endParaRPr lang="ru-RU" dirty="0"/>
          </a:p>
        </p:txBody>
      </p:sp>
      <p:sp>
        <p:nvSpPr>
          <p:cNvPr id="6" name="Нижний колонтитул 3"/>
          <p:cNvSpPr txBox="1">
            <a:spLocks/>
          </p:cNvSpPr>
          <p:nvPr/>
        </p:nvSpPr>
        <p:spPr>
          <a:xfrm>
            <a:off x="8832304" y="6409926"/>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smtClean="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endParaRPr lang="ru-RU" sz="1200" i="1" dirty="0">
              <a:solidFill>
                <a:srgbClr val="3103F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81492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sz="quarter" idx="1"/>
            <p:extLst/>
          </p:nvPr>
        </p:nvGraphicFramePr>
        <p:xfrm>
          <a:off x="804306" y="332656"/>
          <a:ext cx="11124342"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p:cNvSpPr>
            <a:spLocks noGrp="1"/>
          </p:cNvSpPr>
          <p:nvPr>
            <p:ph type="sldNum" sz="quarter" idx="12"/>
          </p:nvPr>
        </p:nvSpPr>
        <p:spPr/>
        <p:txBody>
          <a:bodyPr/>
          <a:lstStyle/>
          <a:p>
            <a:pPr>
              <a:defRPr/>
            </a:pPr>
            <a:fld id="{AD9E2BEB-8C47-4135-9022-EDDE3C1A02B6}" type="slidenum">
              <a:rPr lang="ru-RU" smtClean="0"/>
              <a:pPr>
                <a:defRPr/>
              </a:pPr>
              <a:t>25</a:t>
            </a:fld>
            <a:endParaRPr lang="ru-RU" dirty="0"/>
          </a:p>
        </p:txBody>
      </p:sp>
      <p:sp>
        <p:nvSpPr>
          <p:cNvPr id="6" name="Нижний колонтитул 3"/>
          <p:cNvSpPr txBox="1">
            <a:spLocks/>
          </p:cNvSpPr>
          <p:nvPr/>
        </p:nvSpPr>
        <p:spPr>
          <a:xfrm>
            <a:off x="8832304" y="6409926"/>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smtClean="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endParaRPr lang="ru-RU" sz="1200" i="1" dirty="0">
              <a:solidFill>
                <a:srgbClr val="3103F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59732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sz="quarter" idx="1"/>
            <p:extLst/>
          </p:nvPr>
        </p:nvGraphicFramePr>
        <p:xfrm>
          <a:off x="804306" y="332656"/>
          <a:ext cx="11124342"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p:cNvSpPr>
            <a:spLocks noGrp="1"/>
          </p:cNvSpPr>
          <p:nvPr>
            <p:ph type="sldNum" sz="quarter" idx="12"/>
          </p:nvPr>
        </p:nvSpPr>
        <p:spPr/>
        <p:txBody>
          <a:bodyPr/>
          <a:lstStyle/>
          <a:p>
            <a:pPr>
              <a:defRPr/>
            </a:pPr>
            <a:fld id="{AD9E2BEB-8C47-4135-9022-EDDE3C1A02B6}" type="slidenum">
              <a:rPr lang="ru-RU" smtClean="0"/>
              <a:pPr>
                <a:defRPr/>
              </a:pPr>
              <a:t>26</a:t>
            </a:fld>
            <a:endParaRPr lang="ru-RU" dirty="0"/>
          </a:p>
        </p:txBody>
      </p:sp>
      <p:sp>
        <p:nvSpPr>
          <p:cNvPr id="6" name="Нижний колонтитул 3"/>
          <p:cNvSpPr txBox="1">
            <a:spLocks/>
          </p:cNvSpPr>
          <p:nvPr/>
        </p:nvSpPr>
        <p:spPr>
          <a:xfrm>
            <a:off x="8832304" y="6409926"/>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smtClean="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endParaRPr lang="ru-RU" sz="1200" i="1" dirty="0">
              <a:solidFill>
                <a:srgbClr val="3103F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01009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sz="quarter" idx="1"/>
            <p:extLst/>
          </p:nvPr>
        </p:nvGraphicFramePr>
        <p:xfrm>
          <a:off x="335360" y="332656"/>
          <a:ext cx="11593288"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p:cNvSpPr>
            <a:spLocks noGrp="1"/>
          </p:cNvSpPr>
          <p:nvPr>
            <p:ph type="sldNum" sz="quarter" idx="12"/>
          </p:nvPr>
        </p:nvSpPr>
        <p:spPr/>
        <p:txBody>
          <a:bodyPr/>
          <a:lstStyle/>
          <a:p>
            <a:pPr>
              <a:defRPr/>
            </a:pPr>
            <a:fld id="{AD9E2BEB-8C47-4135-9022-EDDE3C1A02B6}" type="slidenum">
              <a:rPr lang="ru-RU" smtClean="0"/>
              <a:pPr>
                <a:defRPr/>
              </a:pPr>
              <a:t>27</a:t>
            </a:fld>
            <a:endParaRPr lang="ru-RU" dirty="0"/>
          </a:p>
        </p:txBody>
      </p:sp>
      <p:sp>
        <p:nvSpPr>
          <p:cNvPr id="6" name="Нижний колонтитул 3"/>
          <p:cNvSpPr txBox="1">
            <a:spLocks/>
          </p:cNvSpPr>
          <p:nvPr/>
        </p:nvSpPr>
        <p:spPr>
          <a:xfrm>
            <a:off x="8832304" y="6409926"/>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smtClean="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endParaRPr lang="ru-RU" sz="1200" i="1" dirty="0">
              <a:solidFill>
                <a:srgbClr val="3103F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92055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sz="quarter" idx="1"/>
            <p:extLst/>
          </p:nvPr>
        </p:nvGraphicFramePr>
        <p:xfrm>
          <a:off x="407368" y="332656"/>
          <a:ext cx="11521280" cy="6192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Номер слайда 3"/>
          <p:cNvSpPr>
            <a:spLocks noGrp="1"/>
          </p:cNvSpPr>
          <p:nvPr>
            <p:ph type="sldNum" sz="quarter" idx="12"/>
          </p:nvPr>
        </p:nvSpPr>
        <p:spPr/>
        <p:txBody>
          <a:bodyPr/>
          <a:lstStyle/>
          <a:p>
            <a:pPr>
              <a:defRPr/>
            </a:pPr>
            <a:fld id="{AD9E2BEB-8C47-4135-9022-EDDE3C1A02B6}" type="slidenum">
              <a:rPr lang="ru-RU" smtClean="0"/>
              <a:pPr>
                <a:defRPr/>
              </a:pPr>
              <a:t>28</a:t>
            </a:fld>
            <a:endParaRPr lang="ru-RU" dirty="0"/>
          </a:p>
        </p:txBody>
      </p:sp>
      <p:sp>
        <p:nvSpPr>
          <p:cNvPr id="6" name="Нижний колонтитул 3"/>
          <p:cNvSpPr txBox="1">
            <a:spLocks/>
          </p:cNvSpPr>
          <p:nvPr/>
        </p:nvSpPr>
        <p:spPr>
          <a:xfrm>
            <a:off x="8832304" y="6409926"/>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smtClean="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endParaRPr lang="ru-RU" sz="1200" i="1" dirty="0">
              <a:solidFill>
                <a:srgbClr val="3103F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00316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8043" y="-25872"/>
            <a:ext cx="10566228" cy="1143000"/>
          </a:xfrm>
        </p:spPr>
        <p:txBody>
          <a:bodyPr/>
          <a:lstStyle/>
          <a:p>
            <a:r>
              <a:rPr lang="ru-RU" sz="2800" dirty="0"/>
              <a:t>О разъяснении неоднозначных или неясных для подконтрольных лиц обязательных </a:t>
            </a:r>
            <a:r>
              <a:rPr lang="ru-RU" sz="2800" dirty="0" smtClean="0"/>
              <a:t>требований и новых нормативно-правовых актов</a:t>
            </a:r>
            <a:endParaRPr lang="ru-RU" sz="2800" dirty="0"/>
          </a:p>
        </p:txBody>
      </p:sp>
      <p:sp>
        <p:nvSpPr>
          <p:cNvPr id="3" name="Объект 2"/>
          <p:cNvSpPr>
            <a:spLocks noGrp="1"/>
          </p:cNvSpPr>
          <p:nvPr>
            <p:ph sz="quarter" idx="1"/>
          </p:nvPr>
        </p:nvSpPr>
        <p:spPr>
          <a:xfrm>
            <a:off x="623392" y="1136133"/>
            <a:ext cx="3401534" cy="4109274"/>
          </a:xfrm>
        </p:spPr>
        <p:style>
          <a:lnRef idx="3">
            <a:schemeClr val="lt1"/>
          </a:lnRef>
          <a:fillRef idx="1">
            <a:schemeClr val="accent1"/>
          </a:fillRef>
          <a:effectRef idx="1">
            <a:schemeClr val="accent1"/>
          </a:effectRef>
          <a:fontRef idx="minor">
            <a:schemeClr val="lt1"/>
          </a:fontRef>
        </p:style>
        <p:txBody>
          <a:bodyPr/>
          <a:lstStyle/>
          <a:p>
            <a:pPr marL="0" indent="0" algn="just">
              <a:buNone/>
            </a:pPr>
            <a:r>
              <a:rPr lang="ru-RU" sz="2000" dirty="0"/>
              <a:t>На официальном сайте Ростехнадзора по адресу в сети </a:t>
            </a:r>
            <a:r>
              <a:rPr lang="ru-RU" sz="1800" dirty="0" smtClean="0"/>
              <a:t>Интернет:</a:t>
            </a:r>
          </a:p>
          <a:p>
            <a:pPr marL="0" indent="0" algn="just">
              <a:buNone/>
            </a:pPr>
            <a:r>
              <a:rPr lang="en-US" sz="2000" u="sng" dirty="0">
                <a:hlinkClick r:id="rId3"/>
              </a:rPr>
              <a:t>https://www.gosnadzor.ru/public/reception/faq</a:t>
            </a:r>
            <a:r>
              <a:rPr lang="en-US" sz="2000" u="sng" dirty="0" smtClean="0">
                <a:hlinkClick r:id="rId3"/>
              </a:rPr>
              <a:t>/</a:t>
            </a:r>
            <a:endParaRPr lang="ru-RU" sz="2000" u="sng" dirty="0" smtClean="0"/>
          </a:p>
          <a:p>
            <a:pPr marL="0" indent="0" algn="just">
              <a:buNone/>
            </a:pPr>
            <a:r>
              <a:rPr lang="ru-RU" sz="1800" dirty="0" smtClean="0"/>
              <a:t>регулярно размещаются разъяснения неоднозначных или неясных для подконтрольных лиц обязательных требований, в том числе в силу пробелов или коллизий в нормативны</a:t>
            </a:r>
            <a:r>
              <a:rPr lang="ru-RU" sz="2000" dirty="0" smtClean="0"/>
              <a:t>х правовых актах.</a:t>
            </a:r>
          </a:p>
        </p:txBody>
      </p:sp>
      <p:sp>
        <p:nvSpPr>
          <p:cNvPr id="4" name="Объект 3"/>
          <p:cNvSpPr>
            <a:spLocks noGrp="1"/>
          </p:cNvSpPr>
          <p:nvPr>
            <p:ph sz="quarter" idx="2"/>
          </p:nvPr>
        </p:nvSpPr>
        <p:spPr>
          <a:xfrm>
            <a:off x="4150215" y="1136133"/>
            <a:ext cx="7594056" cy="4109274"/>
          </a:xfrm>
        </p:spPr>
        <p:style>
          <a:lnRef idx="3">
            <a:schemeClr val="lt1"/>
          </a:lnRef>
          <a:fillRef idx="1">
            <a:schemeClr val="accent1"/>
          </a:fillRef>
          <a:effectRef idx="1">
            <a:schemeClr val="accent1"/>
          </a:effectRef>
          <a:fontRef idx="minor">
            <a:schemeClr val="lt1"/>
          </a:fontRef>
        </p:style>
        <p:txBody>
          <a:bodyPr>
            <a:noAutofit/>
          </a:bodyPr>
          <a:lstStyle/>
          <a:p>
            <a:r>
              <a:rPr lang="ru-RU" sz="1900" dirty="0"/>
              <a:t>В соответствии с поручением Президента Российской Федерации, данным в рамках его послания Федеральному Собранию 20 февраля 2019 года, </a:t>
            </a:r>
            <a:r>
              <a:rPr lang="ru-RU" sz="1900" dirty="0" smtClean="0"/>
              <a:t>Правительством </a:t>
            </a:r>
            <a:r>
              <a:rPr lang="ru-RU" sz="1900" dirty="0"/>
              <a:t>Российской Федерации </a:t>
            </a:r>
            <a:r>
              <a:rPr lang="ru-RU" sz="1900" dirty="0" smtClean="0"/>
              <a:t>введены </a:t>
            </a:r>
            <a:r>
              <a:rPr lang="ru-RU" sz="1900" dirty="0"/>
              <a:t>в действие </a:t>
            </a:r>
            <a:r>
              <a:rPr lang="ru-RU" sz="1900" dirty="0" smtClean="0"/>
              <a:t>новые нормы, </a:t>
            </a:r>
            <a:r>
              <a:rPr lang="ru-RU" sz="1900" dirty="0"/>
              <a:t>содержащих актуализированные требования, разработанных с учетом риск-ориентированного подхода и современного уровня технологического развития в соответствующих сферах</a:t>
            </a:r>
            <a:r>
              <a:rPr lang="ru-RU" sz="1900" dirty="0" smtClean="0"/>
              <a:t>.</a:t>
            </a:r>
          </a:p>
          <a:p>
            <a:r>
              <a:rPr lang="ru-RU" sz="1900" dirty="0" smtClean="0"/>
              <a:t>Правительством </a:t>
            </a:r>
            <a:r>
              <a:rPr lang="ru-RU" sz="1900" dirty="0"/>
              <a:t>Российской Федерации приняты все разработанные </a:t>
            </a:r>
            <a:r>
              <a:rPr lang="ru-RU" sz="1900" dirty="0" err="1"/>
              <a:t>Ростехнадзором</a:t>
            </a:r>
            <a:r>
              <a:rPr lang="ru-RU" sz="1900" dirty="0"/>
              <a:t> в рамках реализации механизма «регуляторной гильотины» постановления, устанавливающие актуализированные требования в области промышленной </a:t>
            </a:r>
            <a:r>
              <a:rPr lang="ru-RU" sz="1900" dirty="0" smtClean="0"/>
              <a:t>безопасности </a:t>
            </a:r>
            <a:r>
              <a:rPr lang="ru-RU" sz="1900" dirty="0"/>
              <a:t>и безопасности гидротехнических сооружений</a:t>
            </a:r>
            <a:r>
              <a:rPr lang="ru-RU" sz="1900" dirty="0" smtClean="0"/>
              <a:t>.</a:t>
            </a:r>
          </a:p>
          <a:p>
            <a:r>
              <a:rPr lang="ru-RU" sz="1900" dirty="0"/>
              <a:t>С 1 января 2021 года заработала новая система контрольно-надзорного </a:t>
            </a:r>
            <a:r>
              <a:rPr lang="ru-RU" sz="1900" dirty="0" smtClean="0"/>
              <a:t>законодательства.</a:t>
            </a:r>
            <a:endParaRPr lang="ru-RU" sz="1900" dirty="0"/>
          </a:p>
        </p:txBody>
      </p:sp>
      <p:sp>
        <p:nvSpPr>
          <p:cNvPr id="5" name="Номер слайда 4"/>
          <p:cNvSpPr>
            <a:spLocks noGrp="1"/>
          </p:cNvSpPr>
          <p:nvPr>
            <p:ph type="sldNum" sz="quarter" idx="12"/>
          </p:nvPr>
        </p:nvSpPr>
        <p:spPr/>
        <p:txBody>
          <a:bodyPr/>
          <a:lstStyle/>
          <a:p>
            <a:pPr>
              <a:defRPr/>
            </a:pPr>
            <a:fld id="{08BE746B-CF60-4591-9BF5-45DC53608664}" type="slidenum">
              <a:rPr lang="ru-RU" smtClean="0"/>
              <a:pPr>
                <a:defRPr/>
              </a:pPr>
              <a:t>29</a:t>
            </a:fld>
            <a:endParaRPr lang="ru-RU" dirty="0"/>
          </a:p>
        </p:txBody>
      </p:sp>
      <p:sp>
        <p:nvSpPr>
          <p:cNvPr id="6" name="Объект 3"/>
          <p:cNvSpPr txBox="1">
            <a:spLocks/>
          </p:cNvSpPr>
          <p:nvPr/>
        </p:nvSpPr>
        <p:spPr bwMode="auto">
          <a:xfrm>
            <a:off x="983432" y="5298983"/>
            <a:ext cx="10513168" cy="1081843"/>
          </a:xfrm>
          <a:prstGeom prst="rect">
            <a:avLst/>
          </a:prstGeom>
          <a:ln w="38100" cap="flat" cmpd="sng" algn="ctr">
            <a:solidFill>
              <a:schemeClr val="lt1"/>
            </a:solidFill>
            <a:prstDash val="solid"/>
            <a:miter lim="800000"/>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lt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lt1"/>
                </a:solidFill>
                <a:latin typeface="+mn-lt"/>
                <a:ea typeface="+mn-ea"/>
                <a:cs typeface="+mn-cs"/>
              </a:defRPr>
            </a:lvl2pPr>
            <a:lvl3pPr marL="822325" indent="-228600" algn="l" rtl="0" eaLnBrk="0" fontAlgn="base" hangingPunct="0">
              <a:spcBef>
                <a:spcPts val="375"/>
              </a:spcBef>
              <a:spcAft>
                <a:spcPct val="0"/>
              </a:spcAft>
              <a:buClr>
                <a:srgbClr val="CFD7C7"/>
              </a:buClr>
              <a:buSzPct val="85000"/>
              <a:buFont typeface="Wingdings 2" pitchFamily="18" charset="2"/>
              <a:buChar char=""/>
              <a:defRPr sz="2000" kern="1200">
                <a:solidFill>
                  <a:schemeClr val="lt1"/>
                </a:solidFill>
                <a:latin typeface="+mn-lt"/>
                <a:ea typeface="+mn-ea"/>
                <a:cs typeface="+mn-cs"/>
              </a:defRPr>
            </a:lvl3pPr>
            <a:lvl4pPr marL="1096963" indent="-228600" algn="l" rtl="0" eaLnBrk="0" fontAlgn="base" hangingPunct="0">
              <a:spcBef>
                <a:spcPts val="375"/>
              </a:spcBef>
              <a:spcAft>
                <a:spcPct val="0"/>
              </a:spcAft>
              <a:buClr>
                <a:srgbClr val="E7BC29"/>
              </a:buClr>
              <a:buSzPct val="80000"/>
              <a:buFont typeface="Wingdings 2" pitchFamily="18" charset="2"/>
              <a:buChar char=""/>
              <a:defRPr sz="2000" kern="1200">
                <a:solidFill>
                  <a:schemeClr val="lt1"/>
                </a:solidFill>
                <a:latin typeface="+mn-lt"/>
                <a:ea typeface="+mn-ea"/>
                <a:cs typeface="+mn-cs"/>
              </a:defRPr>
            </a:lvl4pPr>
            <a:lvl5pPr marL="1371600" indent="-228600" algn="l" rtl="0" eaLnBrk="0" fontAlgn="base" hangingPunct="0">
              <a:spcBef>
                <a:spcPts val="375"/>
              </a:spcBef>
              <a:spcAft>
                <a:spcPct val="0"/>
              </a:spcAft>
              <a:buClr>
                <a:srgbClr val="E7BC29"/>
              </a:buClr>
              <a:buChar char="o"/>
              <a:defRPr sz="2000" kern="1200">
                <a:solidFill>
                  <a:schemeClr val="lt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lt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lt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lt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lt1"/>
                </a:solidFill>
                <a:latin typeface="+mn-lt"/>
                <a:ea typeface="+mn-ea"/>
                <a:cs typeface="+mn-cs"/>
              </a:defRPr>
            </a:lvl9pPr>
          </a:lstStyle>
          <a:p>
            <a:pPr marL="0" indent="0" algn="ctr">
              <a:buClr>
                <a:srgbClr val="A5B592"/>
              </a:buClr>
              <a:buFont typeface="Wingdings 2" pitchFamily="18" charset="2"/>
              <a:buNone/>
            </a:pPr>
            <a:r>
              <a:rPr lang="ru-RU" sz="2000" dirty="0" smtClean="0">
                <a:solidFill>
                  <a:prstClr val="white"/>
                </a:solidFill>
              </a:rPr>
              <a:t>Обзоры приведены </a:t>
            </a:r>
            <a:r>
              <a:rPr lang="ru-RU" sz="2000" dirty="0">
                <a:solidFill>
                  <a:prstClr val="white"/>
                </a:solidFill>
              </a:rPr>
              <a:t>в </a:t>
            </a:r>
            <a:r>
              <a:rPr lang="ru-RU" sz="2000" dirty="0" smtClean="0">
                <a:solidFill>
                  <a:prstClr val="white"/>
                </a:solidFill>
              </a:rPr>
              <a:t>Докладе на сайте Северо-Уральского управления Ростехнадзора </a:t>
            </a:r>
          </a:p>
          <a:p>
            <a:pPr marL="0" indent="0" algn="ctr">
              <a:buClr>
                <a:srgbClr val="A5B592"/>
              </a:buClr>
              <a:buFont typeface="Wingdings 2" pitchFamily="18" charset="2"/>
              <a:buNone/>
            </a:pPr>
            <a:r>
              <a:rPr lang="en-US" sz="2000" dirty="0">
                <a:solidFill>
                  <a:srgbClr val="002060"/>
                </a:solidFill>
              </a:rPr>
              <a:t>http://sural.gosnadzor.ru/activity/publichnye-obsuzhdeniya-rezultatov-pravoprimenitelnoy-praktiki-severo-uralskogo-upravleniya/</a:t>
            </a:r>
            <a:endParaRPr lang="ru-RU" sz="2000" dirty="0">
              <a:solidFill>
                <a:prstClr val="white"/>
              </a:solidFill>
            </a:endParaRPr>
          </a:p>
        </p:txBody>
      </p:sp>
      <p:sp>
        <p:nvSpPr>
          <p:cNvPr id="9" name="Нижний колонтитул 3"/>
          <p:cNvSpPr txBox="1">
            <a:spLocks/>
          </p:cNvSpPr>
          <p:nvPr/>
        </p:nvSpPr>
        <p:spPr>
          <a:xfrm>
            <a:off x="8832304" y="6409926"/>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smtClean="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endParaRPr lang="ru-RU" sz="1200" i="1" dirty="0">
              <a:solidFill>
                <a:srgbClr val="3103F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5326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stretch>
            <a:fillRect/>
          </a:stretch>
        </p:blipFill>
        <p:spPr>
          <a:xfrm>
            <a:off x="839416" y="1"/>
            <a:ext cx="10771613" cy="6721474"/>
          </a:xfrm>
          <a:prstGeom prst="rect">
            <a:avLst/>
          </a:prstGeom>
        </p:spPr>
      </p:pic>
      <p:sp>
        <p:nvSpPr>
          <p:cNvPr id="4" name="Номер слайда 3"/>
          <p:cNvSpPr>
            <a:spLocks noGrp="1"/>
          </p:cNvSpPr>
          <p:nvPr>
            <p:ph type="sldNum" sz="quarter" idx="12"/>
          </p:nvPr>
        </p:nvSpPr>
        <p:spPr/>
        <p:txBody>
          <a:bodyPr/>
          <a:lstStyle/>
          <a:p>
            <a:pPr>
              <a:defRPr/>
            </a:pPr>
            <a:fld id="{AD9E2BEB-8C47-4135-9022-EDDE3C1A02B6}" type="slidenum">
              <a:rPr lang="ru-RU" smtClean="0"/>
              <a:pPr>
                <a:defRPr/>
              </a:pPr>
              <a:t>3</a:t>
            </a:fld>
            <a:endParaRPr lang="ru-RU" dirty="0"/>
          </a:p>
        </p:txBody>
      </p:sp>
    </p:spTree>
    <p:extLst>
      <p:ext uri="{BB962C8B-B14F-4D97-AF65-F5344CB8AC3E}">
        <p14:creationId xmlns:p14="http://schemas.microsoft.com/office/powerpoint/2010/main" val="1695436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8043" y="260648"/>
            <a:ext cx="10566228" cy="720080"/>
          </a:xfrm>
        </p:spPr>
        <p:txBody>
          <a:bodyPr>
            <a:normAutofit fontScale="90000"/>
          </a:bodyPr>
          <a:lstStyle/>
          <a:p>
            <a:pPr algn="ctr"/>
            <a:r>
              <a:rPr lang="ru-RU" sz="2400" dirty="0">
                <a:cs typeface="Aharoni" panose="02010803020104030203" pitchFamily="2" charset="-79"/>
              </a:rPr>
              <a:t>Акты Правительства России и приказы Ростехнадзора </a:t>
            </a:r>
            <a:r>
              <a:rPr lang="ru-RU" sz="2400" dirty="0" smtClean="0">
                <a:cs typeface="Aharoni" panose="02010803020104030203" pitchFamily="2" charset="-79"/>
              </a:rPr>
              <a:t>вступившие </a:t>
            </a:r>
            <a:r>
              <a:rPr lang="ru-RU" sz="2400" dirty="0">
                <a:cs typeface="Aharoni" panose="02010803020104030203" pitchFamily="2" charset="-79"/>
              </a:rPr>
              <a:t>в </a:t>
            </a:r>
            <a:r>
              <a:rPr lang="ru-RU" sz="2400" dirty="0" smtClean="0">
                <a:cs typeface="Aharoni" panose="02010803020104030203" pitchFamily="2" charset="-79"/>
              </a:rPr>
              <a:t>силу</a:t>
            </a:r>
            <a:br>
              <a:rPr lang="ru-RU" sz="2400" dirty="0" smtClean="0">
                <a:cs typeface="Aharoni" panose="02010803020104030203" pitchFamily="2" charset="-79"/>
              </a:rPr>
            </a:br>
            <a:r>
              <a:rPr lang="ru-RU" sz="2400" dirty="0" smtClean="0">
                <a:cs typeface="Aharoni" panose="02010803020104030203" pitchFamily="2" charset="-79"/>
              </a:rPr>
              <a:t> </a:t>
            </a:r>
            <a:r>
              <a:rPr lang="ru-RU" sz="2400" dirty="0">
                <a:cs typeface="Aharoni" panose="02010803020104030203" pitchFamily="2" charset="-79"/>
              </a:rPr>
              <a:t>с 1 января 2021 года</a:t>
            </a:r>
          </a:p>
        </p:txBody>
      </p:sp>
      <p:sp>
        <p:nvSpPr>
          <p:cNvPr id="4" name="Объект 3"/>
          <p:cNvSpPr>
            <a:spLocks noGrp="1"/>
          </p:cNvSpPr>
          <p:nvPr>
            <p:ph sz="quarter" idx="2"/>
          </p:nvPr>
        </p:nvSpPr>
        <p:spPr>
          <a:xfrm>
            <a:off x="511023" y="980728"/>
            <a:ext cx="11233248" cy="5429198"/>
          </a:xfrm>
        </p:spPr>
        <p:style>
          <a:lnRef idx="2">
            <a:schemeClr val="accent5"/>
          </a:lnRef>
          <a:fillRef idx="1">
            <a:schemeClr val="lt1"/>
          </a:fillRef>
          <a:effectRef idx="0">
            <a:schemeClr val="accent5"/>
          </a:effectRef>
          <a:fontRef idx="minor">
            <a:schemeClr val="dk1"/>
          </a:fontRef>
        </p:style>
        <p:txBody>
          <a:bodyPr>
            <a:normAutofit lnSpcReduction="10000"/>
          </a:bodyPr>
          <a:lstStyle/>
          <a:p>
            <a:pPr marL="0" indent="0" algn="ctr">
              <a:lnSpc>
                <a:spcPct val="100000"/>
              </a:lnSpc>
              <a:buNone/>
            </a:pPr>
            <a:r>
              <a:rPr lang="ru-RU" sz="1800" b="1" dirty="0">
                <a:solidFill>
                  <a:schemeClr val="tx1"/>
                </a:solidFill>
              </a:rPr>
              <a:t>Постановления устанавливающие актуализированные требования в области промышленной безопасности</a:t>
            </a:r>
            <a:r>
              <a:rPr lang="ru-RU" sz="1800" b="1" dirty="0" smtClean="0">
                <a:solidFill>
                  <a:schemeClr val="tx1"/>
                </a:solidFill>
              </a:rPr>
              <a:t>:</a:t>
            </a:r>
          </a:p>
          <a:p>
            <a:pPr>
              <a:lnSpc>
                <a:spcPct val="100000"/>
              </a:lnSpc>
              <a:spcBef>
                <a:spcPts val="0"/>
              </a:spcBef>
              <a:spcAft>
                <a:spcPts val="600"/>
              </a:spcAft>
            </a:pPr>
            <a:r>
              <a:rPr lang="ru-RU" sz="1600" i="1" dirty="0" smtClean="0">
                <a:solidFill>
                  <a:schemeClr val="tx1"/>
                </a:solidFill>
              </a:rPr>
              <a:t>от </a:t>
            </a:r>
            <a:r>
              <a:rPr lang="ru-RU" sz="1600" i="1" dirty="0">
                <a:solidFill>
                  <a:schemeClr val="tx1"/>
                </a:solidFill>
              </a:rPr>
              <a:t>17 августа 2020 г. № 1241 «Об утверждении Правил представления декларации промышленной безопасности опасных производственных объектов</a:t>
            </a:r>
            <a:r>
              <a:rPr lang="ru-RU" sz="1600" i="1" dirty="0" smtClean="0">
                <a:solidFill>
                  <a:schemeClr val="tx1"/>
                </a:solidFill>
              </a:rPr>
              <a:t>»;</a:t>
            </a:r>
          </a:p>
          <a:p>
            <a:pPr>
              <a:lnSpc>
                <a:spcPct val="100000"/>
              </a:lnSpc>
              <a:spcBef>
                <a:spcPts val="0"/>
              </a:spcBef>
              <a:spcAft>
                <a:spcPts val="600"/>
              </a:spcAft>
            </a:pPr>
            <a:r>
              <a:rPr lang="ru-RU" sz="1600" i="1" dirty="0" smtClean="0">
                <a:solidFill>
                  <a:schemeClr val="tx1"/>
                </a:solidFill>
              </a:rPr>
              <a:t>от 17 августа 2020 г. № 1243 «Об утверждении требований к документационному обеспечению систем управления промышленной безопасностью»;</a:t>
            </a:r>
          </a:p>
          <a:p>
            <a:pPr>
              <a:lnSpc>
                <a:spcPct val="100000"/>
              </a:lnSpc>
              <a:spcBef>
                <a:spcPts val="0"/>
              </a:spcBef>
              <a:spcAft>
                <a:spcPts val="600"/>
              </a:spcAft>
            </a:pPr>
            <a:r>
              <a:rPr lang="ru-RU" sz="1600" i="1" dirty="0" smtClean="0">
                <a:solidFill>
                  <a:schemeClr val="tx1"/>
                </a:solidFill>
              </a:rPr>
              <a:t>от </a:t>
            </a:r>
            <a:r>
              <a:rPr lang="ru-RU" sz="1600" i="1" dirty="0">
                <a:solidFill>
                  <a:schemeClr val="tx1"/>
                </a:solidFill>
              </a:rPr>
              <a:t>15 сентября 2020 г. № 1435 «О лицензировании деятельности, связанной с обращением взрывчатых материалов промышленного назначения</a:t>
            </a:r>
            <a:r>
              <a:rPr lang="ru-RU" sz="1600" i="1" dirty="0" smtClean="0">
                <a:solidFill>
                  <a:schemeClr val="tx1"/>
                </a:solidFill>
              </a:rPr>
              <a:t>»;</a:t>
            </a:r>
          </a:p>
          <a:p>
            <a:pPr>
              <a:lnSpc>
                <a:spcPct val="100000"/>
              </a:lnSpc>
              <a:spcBef>
                <a:spcPts val="0"/>
              </a:spcBef>
              <a:spcAft>
                <a:spcPts val="600"/>
              </a:spcAft>
            </a:pPr>
            <a:r>
              <a:rPr lang="ru-RU" sz="1600" i="1" dirty="0" smtClean="0">
                <a:solidFill>
                  <a:schemeClr val="tx1"/>
                </a:solidFill>
              </a:rPr>
              <a:t>от </a:t>
            </a:r>
            <a:r>
              <a:rPr lang="ru-RU" sz="1600" i="1" dirty="0">
                <a:solidFill>
                  <a:schemeClr val="tx1"/>
                </a:solidFill>
              </a:rPr>
              <a:t>15 сентября 2020 г. № 1437 «Об утверждении Положения о разработке планов мероприятий по локализации и ликвидации последствий аварий на опасных производственных объектах</a:t>
            </a:r>
            <a:r>
              <a:rPr lang="ru-RU" sz="1600" i="1" dirty="0" smtClean="0">
                <a:solidFill>
                  <a:schemeClr val="tx1"/>
                </a:solidFill>
              </a:rPr>
              <a:t>»; </a:t>
            </a:r>
            <a:r>
              <a:rPr lang="ru-RU" sz="1600" i="1" dirty="0">
                <a:solidFill>
                  <a:schemeClr val="tx1"/>
                </a:solidFill>
              </a:rPr>
              <a:t/>
            </a:r>
            <a:br>
              <a:rPr lang="ru-RU" sz="1600" i="1" dirty="0">
                <a:solidFill>
                  <a:schemeClr val="tx1"/>
                </a:solidFill>
              </a:rPr>
            </a:br>
            <a:r>
              <a:rPr lang="ru-RU" sz="1600" i="1" dirty="0" smtClean="0">
                <a:solidFill>
                  <a:schemeClr val="tx1"/>
                </a:solidFill>
              </a:rPr>
              <a:t>от </a:t>
            </a:r>
            <a:r>
              <a:rPr lang="ru-RU" sz="1600" i="1" dirty="0">
                <a:solidFill>
                  <a:schemeClr val="tx1"/>
                </a:solidFill>
              </a:rPr>
              <a:t>16 сентября 2020 г. № 1465 «Об утверждении Правил подготовки и оформления документов, удостоверяющих уточненные границы горного отвода</a:t>
            </a:r>
            <a:r>
              <a:rPr lang="ru-RU" sz="1600" i="1" dirty="0" smtClean="0">
                <a:solidFill>
                  <a:schemeClr val="tx1"/>
                </a:solidFill>
              </a:rPr>
              <a:t>»; </a:t>
            </a:r>
          </a:p>
          <a:p>
            <a:pPr>
              <a:lnSpc>
                <a:spcPct val="100000"/>
              </a:lnSpc>
              <a:spcBef>
                <a:spcPts val="0"/>
              </a:spcBef>
              <a:spcAft>
                <a:spcPts val="600"/>
              </a:spcAft>
            </a:pPr>
            <a:r>
              <a:rPr lang="ru-RU" sz="1600" i="1" dirty="0" smtClean="0">
                <a:solidFill>
                  <a:schemeClr val="tx1"/>
                </a:solidFill>
              </a:rPr>
              <a:t>от 16 сентября 2020 г. № 1466 «Об утверждении Правил подготовки, рассмотрения и согласования планов и схем развития горных работ по видам полезных ископаемых»; </a:t>
            </a:r>
          </a:p>
          <a:p>
            <a:pPr>
              <a:lnSpc>
                <a:spcPct val="100000"/>
              </a:lnSpc>
              <a:spcBef>
                <a:spcPts val="0"/>
              </a:spcBef>
              <a:spcAft>
                <a:spcPts val="600"/>
              </a:spcAft>
            </a:pPr>
            <a:r>
              <a:rPr lang="ru-RU" sz="1600" i="1" dirty="0" smtClean="0">
                <a:solidFill>
                  <a:schemeClr val="tx1"/>
                </a:solidFill>
              </a:rPr>
              <a:t>от </a:t>
            </a:r>
            <a:r>
              <a:rPr lang="ru-RU" sz="1600" i="1" dirty="0">
                <a:solidFill>
                  <a:schemeClr val="tx1"/>
                </a:solidFill>
              </a:rPr>
              <a:t>16 сентября 2020 г. № 1467 «О лицензировании производства маркшейдерских работ</a:t>
            </a:r>
            <a:r>
              <a:rPr lang="ru-RU" sz="1600" i="1" dirty="0" smtClean="0">
                <a:solidFill>
                  <a:schemeClr val="tx1"/>
                </a:solidFill>
              </a:rPr>
              <a:t>»; </a:t>
            </a:r>
            <a:endParaRPr lang="ru-RU" sz="1600" i="1" dirty="0">
              <a:solidFill>
                <a:schemeClr val="tx1"/>
              </a:solidFill>
            </a:endParaRPr>
          </a:p>
          <a:p>
            <a:pPr>
              <a:lnSpc>
                <a:spcPct val="100000"/>
              </a:lnSpc>
              <a:spcBef>
                <a:spcPts val="0"/>
              </a:spcBef>
              <a:spcAft>
                <a:spcPts val="600"/>
              </a:spcAft>
            </a:pPr>
            <a:r>
              <a:rPr lang="ru-RU" sz="1600" i="1" dirty="0" smtClean="0">
                <a:solidFill>
                  <a:schemeClr val="tx1"/>
                </a:solidFill>
              </a:rPr>
              <a:t>от </a:t>
            </a:r>
            <a:r>
              <a:rPr lang="ru-RU" sz="1600" i="1" dirty="0">
                <a:solidFill>
                  <a:schemeClr val="tx1"/>
                </a:solidFill>
              </a:rPr>
              <a:t>16 сентября 2020 г. № 1477 «О лицензировании деятельности по проведению экспертизы промышленной безопасности</a:t>
            </a:r>
            <a:r>
              <a:rPr lang="ru-RU" sz="1600" i="1" dirty="0" smtClean="0">
                <a:solidFill>
                  <a:schemeClr val="tx1"/>
                </a:solidFill>
              </a:rPr>
              <a:t>»; </a:t>
            </a:r>
            <a:endParaRPr lang="ru-RU" sz="1600" i="1" dirty="0">
              <a:solidFill>
                <a:schemeClr val="tx1"/>
              </a:solidFill>
            </a:endParaRPr>
          </a:p>
          <a:p>
            <a:pPr>
              <a:lnSpc>
                <a:spcPct val="100000"/>
              </a:lnSpc>
              <a:spcBef>
                <a:spcPts val="0"/>
              </a:spcBef>
              <a:spcAft>
                <a:spcPts val="600"/>
              </a:spcAft>
            </a:pPr>
            <a:r>
              <a:rPr lang="ru-RU" sz="1600" i="1" dirty="0" smtClean="0">
                <a:solidFill>
                  <a:schemeClr val="tx1"/>
                </a:solidFill>
              </a:rPr>
              <a:t>от </a:t>
            </a:r>
            <a:r>
              <a:rPr lang="ru-RU" sz="1600" i="1" dirty="0">
                <a:solidFill>
                  <a:schemeClr val="tx1"/>
                </a:solidFill>
              </a:rPr>
              <a:t>12 октября 2020 г. № 1661 «О лицензировании эксплуатации взрывопожароопасных и химически опасных производственных объектов I, II и III классов опасности</a:t>
            </a:r>
            <a:r>
              <a:rPr lang="ru-RU" sz="1600" i="1" dirty="0" smtClean="0">
                <a:solidFill>
                  <a:schemeClr val="tx1"/>
                </a:solidFill>
              </a:rPr>
              <a:t>»;</a:t>
            </a:r>
            <a:endParaRPr lang="ru-RU" sz="1600" i="1" dirty="0">
              <a:solidFill>
                <a:schemeClr val="tx1"/>
              </a:solidFill>
            </a:endParaRPr>
          </a:p>
          <a:p>
            <a:pPr>
              <a:lnSpc>
                <a:spcPct val="100000"/>
              </a:lnSpc>
              <a:spcBef>
                <a:spcPts val="0"/>
              </a:spcBef>
              <a:spcAft>
                <a:spcPts val="600"/>
              </a:spcAft>
            </a:pPr>
            <a:r>
              <a:rPr lang="ru-RU" sz="1600" i="1" dirty="0" smtClean="0">
                <a:solidFill>
                  <a:schemeClr val="tx1"/>
                </a:solidFill>
              </a:rPr>
              <a:t>от </a:t>
            </a:r>
            <a:r>
              <a:rPr lang="ru-RU" sz="1600" i="1" dirty="0">
                <a:solidFill>
                  <a:schemeClr val="tx1"/>
                </a:solidFill>
              </a:rPr>
              <a:t>18 декабря 2020 г. № 2168 «Об организации и осуществлении производственного контроля за соблюдением требований промышленной </a:t>
            </a:r>
            <a:r>
              <a:rPr lang="ru-RU" sz="1600" i="1" dirty="0" smtClean="0">
                <a:solidFill>
                  <a:schemeClr val="tx1"/>
                </a:solidFill>
              </a:rPr>
              <a:t>безопасности».</a:t>
            </a:r>
            <a:endParaRPr lang="ru-RU" sz="1600" i="1" dirty="0">
              <a:solidFill>
                <a:schemeClr val="tx1"/>
              </a:solidFill>
            </a:endParaRPr>
          </a:p>
        </p:txBody>
      </p:sp>
      <p:sp>
        <p:nvSpPr>
          <p:cNvPr id="5" name="Номер слайда 4"/>
          <p:cNvSpPr>
            <a:spLocks noGrp="1"/>
          </p:cNvSpPr>
          <p:nvPr>
            <p:ph type="sldNum" sz="quarter" idx="12"/>
          </p:nvPr>
        </p:nvSpPr>
        <p:spPr/>
        <p:txBody>
          <a:bodyPr/>
          <a:lstStyle/>
          <a:p>
            <a:pPr>
              <a:defRPr/>
            </a:pPr>
            <a:fld id="{08BE746B-CF60-4591-9BF5-45DC53608664}" type="slidenum">
              <a:rPr lang="ru-RU" smtClean="0"/>
              <a:pPr>
                <a:defRPr/>
              </a:pPr>
              <a:t>30</a:t>
            </a:fld>
            <a:endParaRPr lang="ru-RU" dirty="0"/>
          </a:p>
        </p:txBody>
      </p:sp>
      <p:sp>
        <p:nvSpPr>
          <p:cNvPr id="9" name="Нижний колонтитул 3"/>
          <p:cNvSpPr txBox="1">
            <a:spLocks/>
          </p:cNvSpPr>
          <p:nvPr/>
        </p:nvSpPr>
        <p:spPr>
          <a:xfrm>
            <a:off x="8832304" y="6409926"/>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smtClean="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endParaRPr lang="ru-RU" sz="1200" i="1" dirty="0">
              <a:solidFill>
                <a:srgbClr val="3103F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47073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8043" y="260648"/>
            <a:ext cx="10566228" cy="720080"/>
          </a:xfrm>
        </p:spPr>
        <p:txBody>
          <a:bodyPr>
            <a:normAutofit fontScale="90000"/>
          </a:bodyPr>
          <a:lstStyle/>
          <a:p>
            <a:pPr algn="ctr"/>
            <a:r>
              <a:rPr lang="ru-RU" sz="2400" dirty="0">
                <a:cs typeface="Aharoni" panose="02010803020104030203" pitchFamily="2" charset="-79"/>
              </a:rPr>
              <a:t>Акты Правительства России и приказы Ростехнадзора </a:t>
            </a:r>
            <a:r>
              <a:rPr lang="ru-RU" sz="2400" dirty="0" smtClean="0">
                <a:cs typeface="Aharoni" panose="02010803020104030203" pitchFamily="2" charset="-79"/>
              </a:rPr>
              <a:t>вступившие </a:t>
            </a:r>
            <a:r>
              <a:rPr lang="ru-RU" sz="2400" dirty="0">
                <a:cs typeface="Aharoni" panose="02010803020104030203" pitchFamily="2" charset="-79"/>
              </a:rPr>
              <a:t>в </a:t>
            </a:r>
            <a:r>
              <a:rPr lang="ru-RU" sz="2400" dirty="0" smtClean="0">
                <a:cs typeface="Aharoni" panose="02010803020104030203" pitchFamily="2" charset="-79"/>
              </a:rPr>
              <a:t>силу</a:t>
            </a:r>
            <a:br>
              <a:rPr lang="ru-RU" sz="2400" dirty="0" smtClean="0">
                <a:cs typeface="Aharoni" panose="02010803020104030203" pitchFamily="2" charset="-79"/>
              </a:rPr>
            </a:br>
            <a:r>
              <a:rPr lang="ru-RU" sz="2400" dirty="0" smtClean="0">
                <a:cs typeface="Aharoni" panose="02010803020104030203" pitchFamily="2" charset="-79"/>
              </a:rPr>
              <a:t> </a:t>
            </a:r>
            <a:r>
              <a:rPr lang="ru-RU" sz="2400" dirty="0">
                <a:cs typeface="Aharoni" panose="02010803020104030203" pitchFamily="2" charset="-79"/>
              </a:rPr>
              <a:t>с 1 января 2021 года</a:t>
            </a:r>
          </a:p>
        </p:txBody>
      </p:sp>
      <p:sp>
        <p:nvSpPr>
          <p:cNvPr id="4" name="Объект 3"/>
          <p:cNvSpPr>
            <a:spLocks noGrp="1"/>
          </p:cNvSpPr>
          <p:nvPr>
            <p:ph sz="quarter" idx="2"/>
          </p:nvPr>
        </p:nvSpPr>
        <p:spPr>
          <a:xfrm>
            <a:off x="551384" y="980728"/>
            <a:ext cx="11048871" cy="5501206"/>
          </a:xfrm>
        </p:spPr>
        <p:style>
          <a:lnRef idx="2">
            <a:schemeClr val="accent5"/>
          </a:lnRef>
          <a:fillRef idx="1">
            <a:schemeClr val="lt1"/>
          </a:fillRef>
          <a:effectRef idx="0">
            <a:schemeClr val="accent5"/>
          </a:effectRef>
          <a:fontRef idx="minor">
            <a:schemeClr val="dk1"/>
          </a:fontRef>
        </p:style>
        <p:txBody>
          <a:bodyPr>
            <a:normAutofit/>
          </a:bodyPr>
          <a:lstStyle/>
          <a:p>
            <a:pPr marL="0" indent="0" algn="ctr">
              <a:spcBef>
                <a:spcPts val="0"/>
              </a:spcBef>
              <a:spcAft>
                <a:spcPts val="600"/>
              </a:spcAft>
              <a:buNone/>
            </a:pPr>
            <a:r>
              <a:rPr lang="ru-RU" sz="1800" b="1" dirty="0" smtClean="0">
                <a:solidFill>
                  <a:schemeClr val="tx1"/>
                </a:solidFill>
              </a:rPr>
              <a:t>В </a:t>
            </a:r>
            <a:r>
              <a:rPr lang="ru-RU" sz="1800" b="1" dirty="0">
                <a:solidFill>
                  <a:schemeClr val="tx1"/>
                </a:solidFill>
              </a:rPr>
              <a:t>Минюсте России </a:t>
            </a:r>
            <a:r>
              <a:rPr lang="ru-RU" sz="1800" b="1" dirty="0" smtClean="0">
                <a:solidFill>
                  <a:schemeClr val="tx1"/>
                </a:solidFill>
              </a:rPr>
              <a:t>зарегистрированы нормативные правовые акты </a:t>
            </a:r>
            <a:r>
              <a:rPr lang="ru-RU" sz="1800" b="1" dirty="0">
                <a:solidFill>
                  <a:schemeClr val="tx1"/>
                </a:solidFill>
              </a:rPr>
              <a:t>Ростехнадзора, </a:t>
            </a:r>
            <a:r>
              <a:rPr lang="ru-RU" sz="1800" b="1" dirty="0" smtClean="0">
                <a:solidFill>
                  <a:schemeClr val="tx1"/>
                </a:solidFill>
              </a:rPr>
              <a:t>разработанные в </a:t>
            </a:r>
            <a:r>
              <a:rPr lang="ru-RU" sz="1800" b="1" dirty="0">
                <a:solidFill>
                  <a:schemeClr val="tx1"/>
                </a:solidFill>
              </a:rPr>
              <a:t>рамках реализации механизма «регуляторной гильотины». </a:t>
            </a:r>
            <a:endParaRPr lang="ru-RU" sz="1800" b="1" dirty="0" smtClean="0">
              <a:solidFill>
                <a:schemeClr val="tx1"/>
              </a:solidFill>
            </a:endParaRPr>
          </a:p>
          <a:p>
            <a:pPr>
              <a:spcBef>
                <a:spcPts val="0"/>
              </a:spcBef>
              <a:spcAft>
                <a:spcPts val="600"/>
              </a:spcAft>
            </a:pPr>
            <a:r>
              <a:rPr lang="ru-RU" sz="1600" i="1" dirty="0" smtClean="0">
                <a:solidFill>
                  <a:schemeClr val="tx1"/>
                </a:solidFill>
              </a:rPr>
              <a:t>приказ </a:t>
            </a:r>
            <a:r>
              <a:rPr lang="ru-RU" sz="1600" i="1" dirty="0">
                <a:solidFill>
                  <a:schemeClr val="tx1"/>
                </a:solidFill>
              </a:rPr>
              <a:t>Ростехнадзора от 16 октября 2020 г. № 414 «Об утверждении Порядка оформления декларации промышленной безопасности опасных производственных объектов и перечня включаемых в нее сведений</a:t>
            </a:r>
            <a:r>
              <a:rPr lang="ru-RU" sz="1600" i="1" dirty="0" smtClean="0">
                <a:solidFill>
                  <a:schemeClr val="tx1"/>
                </a:solidFill>
              </a:rPr>
              <a:t>»;</a:t>
            </a:r>
            <a:endParaRPr lang="ru-RU" sz="1600" i="1" dirty="0">
              <a:solidFill>
                <a:schemeClr val="tx1"/>
              </a:solidFill>
            </a:endParaRPr>
          </a:p>
          <a:p>
            <a:pPr>
              <a:spcBef>
                <a:spcPts val="0"/>
              </a:spcBef>
              <a:spcAft>
                <a:spcPts val="600"/>
              </a:spcAft>
            </a:pPr>
            <a:r>
              <a:rPr lang="ru-RU" sz="1600" i="1" dirty="0" smtClean="0">
                <a:solidFill>
                  <a:schemeClr val="tx1"/>
                </a:solidFill>
              </a:rPr>
              <a:t>приказ </a:t>
            </a:r>
            <a:r>
              <a:rPr lang="ru-RU" sz="1600" i="1" dirty="0">
                <a:solidFill>
                  <a:schemeClr val="tx1"/>
                </a:solidFill>
              </a:rPr>
              <a:t>Ростехнадзора от 20 октября 2020 г. № 420 «Об утверждении федеральных норм и правил в области промышленной безопасности «Правила проведения экспертизы промышленной безопасности</a:t>
            </a:r>
            <a:r>
              <a:rPr lang="ru-RU" sz="1600" i="1" dirty="0" smtClean="0">
                <a:solidFill>
                  <a:schemeClr val="tx1"/>
                </a:solidFill>
              </a:rPr>
              <a:t>»;</a:t>
            </a:r>
          </a:p>
          <a:p>
            <a:pPr>
              <a:spcBef>
                <a:spcPts val="0"/>
              </a:spcBef>
              <a:spcAft>
                <a:spcPts val="600"/>
              </a:spcAft>
            </a:pPr>
            <a:r>
              <a:rPr lang="ru-RU" sz="1600" i="1" dirty="0" smtClean="0">
                <a:solidFill>
                  <a:schemeClr val="tx1"/>
                </a:solidFill>
              </a:rPr>
              <a:t>приказ </a:t>
            </a:r>
            <a:r>
              <a:rPr lang="ru-RU" sz="1600" i="1" dirty="0">
                <a:solidFill>
                  <a:schemeClr val="tx1"/>
                </a:solidFill>
              </a:rPr>
              <a:t>Ростехнадзора от 26.11.2020 № 458 «Об утверждении Федеральных норм и правил в области промышленной безопасности «Основные требования безопасности для объектов производств боеприпасов и </a:t>
            </a:r>
            <a:r>
              <a:rPr lang="ru-RU" sz="1600" i="1" dirty="0" smtClean="0">
                <a:solidFill>
                  <a:schemeClr val="tx1"/>
                </a:solidFill>
              </a:rPr>
              <a:t>спецхимии»;</a:t>
            </a:r>
            <a:endParaRPr lang="ru-RU" sz="1600" i="1" dirty="0">
              <a:solidFill>
                <a:schemeClr val="tx1"/>
              </a:solidFill>
            </a:endParaRPr>
          </a:p>
          <a:p>
            <a:pPr>
              <a:spcBef>
                <a:spcPts val="0"/>
              </a:spcBef>
              <a:spcAft>
                <a:spcPts val="600"/>
              </a:spcAft>
            </a:pPr>
            <a:r>
              <a:rPr lang="ru-RU" sz="1600" i="1" dirty="0" smtClean="0">
                <a:solidFill>
                  <a:schemeClr val="tx1"/>
                </a:solidFill>
              </a:rPr>
              <a:t>приказ </a:t>
            </a:r>
            <a:r>
              <a:rPr lang="ru-RU" sz="1600" i="1" dirty="0">
                <a:solidFill>
                  <a:schemeClr val="tx1"/>
                </a:solidFill>
              </a:rPr>
              <a:t>Ростехнадзора от 16 ноября 2020 г. № 461 «Об утверждении федеральных норм и правил в области промышленной  безопасности «Правила безопасности опасных производственных объектов, на которых используются подъемные сооружения</a:t>
            </a:r>
            <a:r>
              <a:rPr lang="ru-RU" sz="1600" i="1" dirty="0" smtClean="0">
                <a:solidFill>
                  <a:schemeClr val="tx1"/>
                </a:solidFill>
              </a:rPr>
              <a:t>»;</a:t>
            </a:r>
          </a:p>
          <a:p>
            <a:pPr>
              <a:spcBef>
                <a:spcPts val="0"/>
              </a:spcBef>
              <a:spcAft>
                <a:spcPts val="600"/>
              </a:spcAft>
            </a:pPr>
            <a:r>
              <a:rPr lang="ru-RU" sz="1600" i="1" dirty="0" smtClean="0">
                <a:solidFill>
                  <a:schemeClr val="tx1"/>
                </a:solidFill>
              </a:rPr>
              <a:t>приказ </a:t>
            </a:r>
            <a:r>
              <a:rPr lang="ru-RU" sz="1600" i="1" dirty="0">
                <a:solidFill>
                  <a:schemeClr val="tx1"/>
                </a:solidFill>
              </a:rPr>
              <a:t>Ростехнадзора от 03.12.2020 № 494 «Об утверждении Федеральных норм и правил в области промышленной безопасности «Правила безопасности при производстве, хранении и применении взрывчатых материалов промышленного </a:t>
            </a:r>
            <a:r>
              <a:rPr lang="ru-RU" sz="1600" i="1" dirty="0" smtClean="0">
                <a:solidFill>
                  <a:schemeClr val="tx1"/>
                </a:solidFill>
              </a:rPr>
              <a:t>назначения»;</a:t>
            </a:r>
            <a:endParaRPr lang="ru-RU" sz="1600" i="1" dirty="0">
              <a:solidFill>
                <a:schemeClr val="tx1"/>
              </a:solidFill>
            </a:endParaRPr>
          </a:p>
          <a:p>
            <a:pPr>
              <a:spcBef>
                <a:spcPts val="0"/>
              </a:spcBef>
              <a:spcAft>
                <a:spcPts val="600"/>
              </a:spcAft>
            </a:pPr>
            <a:r>
              <a:rPr lang="ru-RU" sz="1600" i="1" dirty="0" smtClean="0">
                <a:solidFill>
                  <a:schemeClr val="tx1"/>
                </a:solidFill>
              </a:rPr>
              <a:t>приказ </a:t>
            </a:r>
            <a:r>
              <a:rPr lang="ru-RU" sz="1600" i="1" dirty="0">
                <a:solidFill>
                  <a:schemeClr val="tx1"/>
                </a:solidFill>
              </a:rPr>
              <a:t>Ростехнадзора от 8 декабря 2020 г. № 503 «Об утверждении Порядка проведения технического расследования причин аварий, инцидентов и случаев утраты взрывчатых материалов промышленного назначения</a:t>
            </a:r>
            <a:r>
              <a:rPr lang="ru-RU" sz="1600" i="1" dirty="0" smtClean="0">
                <a:solidFill>
                  <a:schemeClr val="tx1"/>
                </a:solidFill>
              </a:rPr>
              <a:t>»;</a:t>
            </a:r>
            <a:endParaRPr lang="ru-RU" sz="1600" i="1" dirty="0">
              <a:solidFill>
                <a:schemeClr val="tx1"/>
              </a:solidFill>
            </a:endParaRPr>
          </a:p>
          <a:p>
            <a:pPr>
              <a:spcBef>
                <a:spcPts val="0"/>
              </a:spcBef>
              <a:spcAft>
                <a:spcPts val="600"/>
              </a:spcAft>
            </a:pPr>
            <a:r>
              <a:rPr lang="ru-RU" sz="1600" i="1" dirty="0" smtClean="0">
                <a:solidFill>
                  <a:schemeClr val="tx1"/>
                </a:solidFill>
              </a:rPr>
              <a:t>приказ Ростехнадзора </a:t>
            </a:r>
            <a:r>
              <a:rPr lang="ru-RU" sz="1600" i="1" dirty="0">
                <a:solidFill>
                  <a:schemeClr val="tx1"/>
                </a:solidFill>
              </a:rPr>
              <a:t>от 15.12.2020 № 528 «Об утверждении Федеральных норм и правил в области промышленной безопасности «Правила безопасного ведения газоопасных, огневых и ремонтных работ</a:t>
            </a:r>
            <a:r>
              <a:rPr lang="ru-RU" sz="1600" i="1" dirty="0" smtClean="0">
                <a:solidFill>
                  <a:schemeClr val="tx1"/>
                </a:solidFill>
              </a:rPr>
              <a:t>»;</a:t>
            </a:r>
            <a:endParaRPr lang="ru-RU" sz="1600" i="1" dirty="0">
              <a:solidFill>
                <a:schemeClr val="tx1"/>
              </a:solidFill>
            </a:endParaRPr>
          </a:p>
          <a:p>
            <a:pPr>
              <a:spcBef>
                <a:spcPts val="0"/>
              </a:spcBef>
              <a:spcAft>
                <a:spcPts val="600"/>
              </a:spcAft>
            </a:pPr>
            <a:r>
              <a:rPr lang="ru-RU" sz="1600" i="1" dirty="0" smtClean="0">
                <a:solidFill>
                  <a:schemeClr val="tx1"/>
                </a:solidFill>
              </a:rPr>
              <a:t>приказ </a:t>
            </a:r>
            <a:r>
              <a:rPr lang="ru-RU" sz="1600" i="1" dirty="0">
                <a:solidFill>
                  <a:schemeClr val="tx1"/>
                </a:solidFill>
              </a:rPr>
              <a:t>Ростехнадзора от 15 декабря 2020 г. № 536 «Об утверждении федеральных норм и правил в области промышленной безопасности «Правила промышленной безопасности при использовании оборудования, работающего под избыточным давлением</a:t>
            </a:r>
            <a:r>
              <a:rPr lang="ru-RU" sz="1600" i="1" dirty="0" smtClean="0">
                <a:solidFill>
                  <a:schemeClr val="tx1"/>
                </a:solidFill>
              </a:rPr>
              <a:t>».</a:t>
            </a:r>
            <a:endParaRPr lang="ru-RU" sz="1600" i="1" dirty="0">
              <a:solidFill>
                <a:schemeClr val="tx1"/>
              </a:solidFill>
            </a:endParaRPr>
          </a:p>
        </p:txBody>
      </p:sp>
      <p:sp>
        <p:nvSpPr>
          <p:cNvPr id="5" name="Номер слайда 4"/>
          <p:cNvSpPr>
            <a:spLocks noGrp="1"/>
          </p:cNvSpPr>
          <p:nvPr>
            <p:ph type="sldNum" sz="quarter" idx="12"/>
          </p:nvPr>
        </p:nvSpPr>
        <p:spPr/>
        <p:txBody>
          <a:bodyPr/>
          <a:lstStyle/>
          <a:p>
            <a:pPr>
              <a:defRPr/>
            </a:pPr>
            <a:fld id="{08BE746B-CF60-4591-9BF5-45DC53608664}" type="slidenum">
              <a:rPr lang="ru-RU" smtClean="0"/>
              <a:pPr>
                <a:defRPr/>
              </a:pPr>
              <a:t>31</a:t>
            </a:fld>
            <a:endParaRPr lang="ru-RU" dirty="0"/>
          </a:p>
        </p:txBody>
      </p:sp>
      <p:sp>
        <p:nvSpPr>
          <p:cNvPr id="9" name="Нижний колонтитул 3"/>
          <p:cNvSpPr txBox="1">
            <a:spLocks/>
          </p:cNvSpPr>
          <p:nvPr/>
        </p:nvSpPr>
        <p:spPr>
          <a:xfrm>
            <a:off x="8832304" y="6409926"/>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smtClean="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endParaRPr lang="ru-RU" sz="1200" i="1" dirty="0">
              <a:solidFill>
                <a:srgbClr val="3103F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56898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8043" y="-25872"/>
            <a:ext cx="10566228" cy="1143000"/>
          </a:xfrm>
        </p:spPr>
        <p:txBody>
          <a:bodyPr anchor="ctr"/>
          <a:lstStyle/>
          <a:p>
            <a:pPr algn="ctr"/>
            <a:r>
              <a:rPr lang="ru-RU" sz="2400" dirty="0" smtClean="0">
                <a:solidFill>
                  <a:srgbClr val="0070C0"/>
                </a:solidFill>
              </a:rPr>
              <a:t>Внедрение Программы </a:t>
            </a:r>
            <a:r>
              <a:rPr lang="ru-RU" sz="2400" dirty="0">
                <a:solidFill>
                  <a:srgbClr val="0070C0"/>
                </a:solidFill>
              </a:rPr>
              <a:t>профилактики нарушений обязательных </a:t>
            </a:r>
            <a:r>
              <a:rPr lang="ru-RU" sz="2400" dirty="0" smtClean="0">
                <a:solidFill>
                  <a:srgbClr val="0070C0"/>
                </a:solidFill>
              </a:rPr>
              <a:t>требований</a:t>
            </a:r>
            <a:endParaRPr lang="ru-RU" sz="2400" dirty="0"/>
          </a:p>
        </p:txBody>
      </p:sp>
      <p:sp>
        <p:nvSpPr>
          <p:cNvPr id="3" name="Объект 2"/>
          <p:cNvSpPr>
            <a:spLocks noGrp="1"/>
          </p:cNvSpPr>
          <p:nvPr>
            <p:ph sz="quarter" idx="1"/>
          </p:nvPr>
        </p:nvSpPr>
        <p:spPr>
          <a:xfrm>
            <a:off x="2428709" y="4869159"/>
            <a:ext cx="8064896" cy="1370137"/>
          </a:xfrm>
          <a:solidFill>
            <a:schemeClr val="accent1">
              <a:lumMod val="20000"/>
              <a:lumOff val="80000"/>
            </a:schemeClr>
          </a:solidFill>
        </p:spPr>
        <p:style>
          <a:lnRef idx="3">
            <a:schemeClr val="lt1"/>
          </a:lnRef>
          <a:fillRef idx="1">
            <a:schemeClr val="accent1"/>
          </a:fillRef>
          <a:effectRef idx="1">
            <a:schemeClr val="accent1"/>
          </a:effectRef>
          <a:fontRef idx="minor">
            <a:schemeClr val="lt1"/>
          </a:fontRef>
        </p:style>
        <p:txBody>
          <a:bodyPr>
            <a:normAutofit fontScale="85000" lnSpcReduction="20000"/>
          </a:bodyPr>
          <a:lstStyle/>
          <a:p>
            <a:pPr marL="0" indent="0" algn="ctr">
              <a:buNone/>
            </a:pPr>
            <a:r>
              <a:rPr lang="ru-RU" sz="2200" b="1" dirty="0">
                <a:solidFill>
                  <a:srgbClr val="0070C0"/>
                </a:solidFill>
              </a:rPr>
              <a:t>Обзоры Программы и подпрограмм по видам надзора (контроля) профилактики размещены на сайте Северо-Уральского управления Ростехнадзора </a:t>
            </a:r>
          </a:p>
          <a:p>
            <a:pPr marL="0" indent="0" algn="ctr">
              <a:buNone/>
            </a:pPr>
            <a:r>
              <a:rPr lang="ru-RU" sz="2200" b="1" dirty="0">
                <a:solidFill>
                  <a:srgbClr val="0070C0"/>
                </a:solidFill>
              </a:rPr>
              <a:t>http://sural.gosnadzor.ru/activity/control/profilaktika-narusheniy-obyazatelnykh-trebovaniy</a:t>
            </a:r>
            <a:r>
              <a:rPr lang="ru-RU" sz="1600" b="1" dirty="0">
                <a:solidFill>
                  <a:srgbClr val="0070C0"/>
                </a:solidFill>
              </a:rPr>
              <a:t>/</a:t>
            </a:r>
          </a:p>
        </p:txBody>
      </p:sp>
      <p:sp>
        <p:nvSpPr>
          <p:cNvPr id="4" name="Объект 3"/>
          <p:cNvSpPr>
            <a:spLocks noGrp="1"/>
          </p:cNvSpPr>
          <p:nvPr>
            <p:ph sz="quarter" idx="2"/>
          </p:nvPr>
        </p:nvSpPr>
        <p:spPr>
          <a:xfrm>
            <a:off x="392249" y="897808"/>
            <a:ext cx="11353439" cy="3539304"/>
          </a:xfrm>
        </p:spPr>
        <p:style>
          <a:lnRef idx="3">
            <a:schemeClr val="lt1"/>
          </a:lnRef>
          <a:fillRef idx="1">
            <a:schemeClr val="accent1"/>
          </a:fillRef>
          <a:effectRef idx="1">
            <a:schemeClr val="accent1"/>
          </a:effectRef>
          <a:fontRef idx="minor">
            <a:schemeClr val="lt1"/>
          </a:fontRef>
        </p:style>
        <p:txBody>
          <a:bodyPr>
            <a:normAutofit fontScale="85000" lnSpcReduction="20000"/>
          </a:bodyPr>
          <a:lstStyle/>
          <a:p>
            <a:pPr marL="0" indent="0" algn="ctr">
              <a:buNone/>
            </a:pPr>
            <a:r>
              <a:rPr lang="ru-RU" sz="2200" dirty="0" smtClean="0">
                <a:solidFill>
                  <a:schemeClr val="tx1"/>
                </a:solidFill>
              </a:rPr>
              <a:t>Структура План-графика </a:t>
            </a:r>
            <a:r>
              <a:rPr lang="ru-RU" sz="2200" dirty="0">
                <a:solidFill>
                  <a:schemeClr val="tx1"/>
                </a:solidFill>
              </a:rPr>
              <a:t>профилактических </a:t>
            </a:r>
            <a:r>
              <a:rPr lang="ru-RU" sz="2200" dirty="0" smtClean="0">
                <a:solidFill>
                  <a:schemeClr val="tx1"/>
                </a:solidFill>
              </a:rPr>
              <a:t>мероприятий:</a:t>
            </a:r>
          </a:p>
          <a:p>
            <a:pPr marL="0" indent="0">
              <a:spcBef>
                <a:spcPts val="0"/>
              </a:spcBef>
              <a:spcAft>
                <a:spcPts val="0"/>
              </a:spcAft>
              <a:buNone/>
            </a:pPr>
            <a:r>
              <a:rPr lang="ru-RU" sz="2600" dirty="0" smtClean="0"/>
              <a:t>- Обзор </a:t>
            </a:r>
            <a:r>
              <a:rPr lang="ru-RU" sz="2600" dirty="0"/>
              <a:t>правоприменительной </a:t>
            </a:r>
            <a:r>
              <a:rPr lang="ru-RU" sz="2600" dirty="0" smtClean="0"/>
              <a:t>практики;</a:t>
            </a:r>
          </a:p>
          <a:p>
            <a:pPr marL="0" indent="0">
              <a:spcBef>
                <a:spcPts val="0"/>
              </a:spcBef>
              <a:spcAft>
                <a:spcPts val="0"/>
              </a:spcAft>
              <a:buNone/>
            </a:pPr>
            <a:r>
              <a:rPr lang="ru-RU" sz="2600" dirty="0" smtClean="0"/>
              <a:t>- Размещение </a:t>
            </a:r>
            <a:r>
              <a:rPr lang="ru-RU" sz="2600" dirty="0"/>
              <a:t>на официальном сайте </a:t>
            </a:r>
            <a:r>
              <a:rPr lang="ru-RU" sz="2600" dirty="0" smtClean="0"/>
              <a:t>Управления перечня </a:t>
            </a:r>
            <a:r>
              <a:rPr lang="ru-RU" sz="2600" dirty="0"/>
              <a:t>нормативных правовых актов или их отдельных частей, содержащих обязательные требования, оценка соблюдения которых является предметом государственного </a:t>
            </a:r>
            <a:r>
              <a:rPr lang="ru-RU" sz="2600" dirty="0" smtClean="0"/>
              <a:t>надзора;</a:t>
            </a:r>
          </a:p>
          <a:p>
            <a:pPr marL="0" indent="0">
              <a:spcBef>
                <a:spcPts val="0"/>
              </a:spcBef>
              <a:spcAft>
                <a:spcPts val="0"/>
              </a:spcAft>
              <a:buNone/>
            </a:pPr>
            <a:r>
              <a:rPr lang="ru-RU" sz="2600" dirty="0" smtClean="0"/>
              <a:t>- Оказание </a:t>
            </a:r>
            <a:r>
              <a:rPr lang="ru-RU" sz="2600" dirty="0"/>
              <a:t>консультативной помощи гражданам, индивидуальным предпринимателям и юридическим лицам по вопросам соблюдения обязательных </a:t>
            </a:r>
            <a:r>
              <a:rPr lang="ru-RU" sz="2600" dirty="0" smtClean="0"/>
              <a:t>правил;</a:t>
            </a:r>
          </a:p>
          <a:p>
            <a:pPr marL="0" indent="0">
              <a:spcBef>
                <a:spcPts val="0"/>
              </a:spcBef>
              <a:spcAft>
                <a:spcPts val="0"/>
              </a:spcAft>
              <a:buNone/>
            </a:pPr>
            <a:r>
              <a:rPr lang="ru-RU" sz="2600" dirty="0" smtClean="0"/>
              <a:t>- Информирование </a:t>
            </a:r>
            <a:r>
              <a:rPr lang="ru-RU" sz="2600" dirty="0"/>
              <a:t>о содержании новых нормативных правовых актов, устанавливающих обязательные требования, внесенных изменениях в действующие акты, сроках и порядке вступления их в </a:t>
            </a:r>
            <a:r>
              <a:rPr lang="ru-RU" sz="2600" dirty="0" smtClean="0"/>
              <a:t>действие;</a:t>
            </a:r>
          </a:p>
          <a:p>
            <a:pPr marL="0" indent="0">
              <a:spcBef>
                <a:spcPts val="0"/>
              </a:spcBef>
              <a:spcAft>
                <a:spcPts val="0"/>
              </a:spcAft>
              <a:buNone/>
            </a:pPr>
            <a:r>
              <a:rPr lang="ru-RU" sz="2600" dirty="0" smtClean="0"/>
              <a:t>- Информирование </a:t>
            </a:r>
            <a:r>
              <a:rPr lang="ru-RU" sz="2600" dirty="0"/>
              <a:t>о деятельности </a:t>
            </a:r>
            <a:r>
              <a:rPr lang="ru-RU" sz="2600" dirty="0" smtClean="0"/>
              <a:t>Управления в </a:t>
            </a:r>
            <a:r>
              <a:rPr lang="ru-RU" sz="2600" dirty="0"/>
              <a:t>части осуществления </a:t>
            </a:r>
            <a:r>
              <a:rPr lang="ru-RU" sz="2600" dirty="0" smtClean="0"/>
              <a:t>государственного надзора (контроля);</a:t>
            </a:r>
          </a:p>
          <a:p>
            <a:pPr marL="0" indent="0">
              <a:spcBef>
                <a:spcPts val="0"/>
              </a:spcBef>
              <a:spcAft>
                <a:spcPts val="0"/>
              </a:spcAft>
              <a:buNone/>
            </a:pPr>
            <a:r>
              <a:rPr lang="ru-RU" sz="2600" dirty="0" smtClean="0"/>
              <a:t>- </a:t>
            </a:r>
            <a:r>
              <a:rPr lang="ru-RU" sz="2600" dirty="0"/>
              <a:t>Регулярное применение практики предупреждения возможных нарушений обязательных </a:t>
            </a:r>
            <a:r>
              <a:rPr lang="ru-RU" sz="2600" dirty="0" smtClean="0"/>
              <a:t>требований.</a:t>
            </a:r>
          </a:p>
          <a:p>
            <a:pPr marL="0" indent="0">
              <a:spcBef>
                <a:spcPts val="0"/>
              </a:spcBef>
              <a:spcAft>
                <a:spcPts val="400"/>
              </a:spcAft>
              <a:buNone/>
            </a:pPr>
            <a:endParaRPr lang="ru-RU" sz="1600" dirty="0">
              <a:solidFill>
                <a:srgbClr val="0070C0"/>
              </a:solidFill>
            </a:endParaRPr>
          </a:p>
        </p:txBody>
      </p:sp>
      <p:sp>
        <p:nvSpPr>
          <p:cNvPr id="5" name="Номер слайда 4"/>
          <p:cNvSpPr>
            <a:spLocks noGrp="1"/>
          </p:cNvSpPr>
          <p:nvPr>
            <p:ph type="sldNum" sz="quarter" idx="12"/>
          </p:nvPr>
        </p:nvSpPr>
        <p:spPr/>
        <p:txBody>
          <a:bodyPr/>
          <a:lstStyle/>
          <a:p>
            <a:pPr>
              <a:defRPr/>
            </a:pPr>
            <a:fld id="{08BE746B-CF60-4591-9BF5-45DC53608664}" type="slidenum">
              <a:rPr lang="ru-RU" smtClean="0"/>
              <a:pPr>
                <a:defRPr/>
              </a:pPr>
              <a:t>32</a:t>
            </a:fld>
            <a:endParaRPr lang="ru-RU" dirty="0"/>
          </a:p>
        </p:txBody>
      </p:sp>
      <p:sp>
        <p:nvSpPr>
          <p:cNvPr id="8" name="Нижний колонтитул 3"/>
          <p:cNvSpPr txBox="1">
            <a:spLocks/>
          </p:cNvSpPr>
          <p:nvPr/>
        </p:nvSpPr>
        <p:spPr>
          <a:xfrm>
            <a:off x="8760296" y="6381328"/>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smtClean="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endParaRPr lang="ru-RU" sz="1200" i="1" dirty="0">
              <a:solidFill>
                <a:srgbClr val="3103F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365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255563"/>
          </a:xfrm>
        </p:spPr>
        <p:txBody>
          <a:bodyPr>
            <a:normAutofit fontScale="90000"/>
          </a:bodyPr>
          <a:lstStyle/>
          <a:p>
            <a:pPr algn="ctr"/>
            <a:r>
              <a:rPr lang="ru-RU" sz="2800" b="1" dirty="0">
                <a:latin typeface="Times New Roman" panose="02020603050405020304" pitchFamily="18" charset="0"/>
                <a:cs typeface="Times New Roman" panose="02020603050405020304" pitchFamily="18" charset="0"/>
              </a:rPr>
              <a:t>Основные</a:t>
            </a:r>
            <a:r>
              <a:rPr lang="ru-RU" sz="2800" b="1" i="1" dirty="0">
                <a:latin typeface="Times New Roman" panose="02020603050405020304" pitchFamily="18" charset="0"/>
                <a:cs typeface="Times New Roman" panose="02020603050405020304" pitchFamily="18" charset="0"/>
              </a:rPr>
              <a:t> </a:t>
            </a:r>
            <a:r>
              <a:rPr lang="ru-RU" sz="2800" b="1" dirty="0">
                <a:latin typeface="Times New Roman" panose="02020603050405020304" pitchFamily="18" charset="0"/>
                <a:cs typeface="Times New Roman" panose="02020603050405020304" pitchFamily="18" charset="0"/>
              </a:rPr>
              <a:t>проблемы</a:t>
            </a:r>
            <a:endParaRPr lang="ru-RU" sz="2800"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a:xfrm>
            <a:off x="263352" y="782429"/>
            <a:ext cx="11665296" cy="5556275"/>
          </a:xfrm>
        </p:spPr>
        <p:txBody>
          <a:bodyPr>
            <a:normAutofit fontScale="55000" lnSpcReduction="20000"/>
          </a:bodyPr>
          <a:lstStyle/>
          <a:p>
            <a:pPr marL="0" algn="just">
              <a:lnSpc>
                <a:spcPct val="170000"/>
              </a:lnSpc>
              <a:spcBef>
                <a:spcPts val="0"/>
              </a:spcBef>
            </a:pPr>
            <a:r>
              <a:rPr lang="ru-RU" dirty="0">
                <a:latin typeface="Times New Roman" panose="02020603050405020304" pitchFamily="18" charset="0"/>
                <a:cs typeface="Times New Roman" panose="02020603050405020304" pitchFamily="18" charset="0"/>
              </a:rPr>
              <a:t>Обоснование промышленной безопасности зачастую используется организациями, эксплуатирующими ОПО, как способ обхода требований законодательства;</a:t>
            </a:r>
          </a:p>
          <a:p>
            <a:pPr marL="0" algn="just">
              <a:lnSpc>
                <a:spcPct val="170000"/>
              </a:lnSpc>
              <a:spcBef>
                <a:spcPts val="0"/>
              </a:spcBef>
            </a:pPr>
            <a:r>
              <a:rPr lang="ru-RU" dirty="0">
                <a:latin typeface="Times New Roman" panose="02020603050405020304" pitchFamily="18" charset="0"/>
                <a:cs typeface="Times New Roman" panose="02020603050405020304" pitchFamily="18" charset="0"/>
              </a:rPr>
              <a:t>Загруженность инспекторского состава, вследствие территориальной разобщённости (расстояние между объектами, ограниченное движение транспорта). Сложности при осуществлении контрольно-надзорных функций ограниченным составом инспекторов, ввиду удаленности и труднодоступности объектов, входящих в проекты вновь разрабатываемых месторождений по добыче УГВС, сложных климатических и транспортных условий, зависимости осуществления ряда контрольно-надзорных функций от метеоусловий, масштабности производства, и его уникальности (в сравнении с маршрутами к местам следования проведения контрольно-надзорных мероприятий в Центральной России, на территории, поднадзорной Управлению, существует множество барьеров и  трудностей – 100 км асфальтированной дороги в сравнении с 350 км дорог тундры и заболоченной местности);</a:t>
            </a:r>
          </a:p>
          <a:p>
            <a:pPr marL="0" algn="just">
              <a:lnSpc>
                <a:spcPct val="170000"/>
              </a:lnSpc>
              <a:spcBef>
                <a:spcPts val="0"/>
              </a:spcBef>
            </a:pPr>
            <a:r>
              <a:rPr lang="ru-RU" dirty="0">
                <a:latin typeface="Times New Roman" panose="02020603050405020304" pitchFamily="18" charset="0"/>
                <a:cs typeface="Times New Roman" panose="02020603050405020304" pitchFamily="18" charset="0"/>
              </a:rPr>
              <a:t>Отсутствие четких, законодательно установленных требований и понятий к ремонтам и проектированию производственных объектов;</a:t>
            </a:r>
          </a:p>
          <a:p>
            <a:pPr marL="0" algn="just">
              <a:lnSpc>
                <a:spcPct val="170000"/>
              </a:lnSpc>
              <a:spcBef>
                <a:spcPts val="0"/>
              </a:spcBef>
            </a:pPr>
            <a:r>
              <a:rPr lang="ru-RU" dirty="0">
                <a:latin typeface="Times New Roman" panose="02020603050405020304" pitchFamily="18" charset="0"/>
                <a:cs typeface="Times New Roman" panose="02020603050405020304" pitchFamily="18" charset="0"/>
              </a:rPr>
              <a:t>Использование бывших в употреблении (повторного применения) труб (их частей) для ремонта магистральных газопроводов, установленное локальными нормативными документами.</a:t>
            </a:r>
          </a:p>
          <a:p>
            <a:pPr marL="0" algn="just">
              <a:lnSpc>
                <a:spcPct val="170000"/>
              </a:lnSpc>
              <a:spcBef>
                <a:spcPts val="0"/>
              </a:spcBef>
            </a:pPr>
            <a:r>
              <a:rPr lang="ru-RU" dirty="0">
                <a:latin typeface="Times New Roman" panose="02020603050405020304" pitchFamily="18" charset="0"/>
                <a:cs typeface="Times New Roman" panose="02020603050405020304" pitchFamily="18" charset="0"/>
              </a:rPr>
              <a:t>Проведение капитальных ремонтов магистральных газопроводов, оформленных как «ремонт       </a:t>
            </a:r>
            <a:br>
              <a:rPr lang="ru-RU" dirty="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хозяйственным </a:t>
            </a:r>
            <a:r>
              <a:rPr lang="ru-RU" dirty="0">
                <a:latin typeface="Times New Roman" panose="02020603050405020304" pitchFamily="18" charset="0"/>
                <a:cs typeface="Times New Roman" panose="02020603050405020304" pitchFamily="18" charset="0"/>
              </a:rPr>
              <a:t>способом», без учета проектной документации.</a:t>
            </a:r>
          </a:p>
          <a:p>
            <a:endParaRPr lang="ru-RU" dirty="0"/>
          </a:p>
        </p:txBody>
      </p:sp>
      <p:sp>
        <p:nvSpPr>
          <p:cNvPr id="5" name="Номер слайда 4"/>
          <p:cNvSpPr>
            <a:spLocks noGrp="1"/>
          </p:cNvSpPr>
          <p:nvPr>
            <p:ph type="sldNum" sz="quarter" idx="12"/>
          </p:nvPr>
        </p:nvSpPr>
        <p:spPr/>
        <p:txBody>
          <a:bodyPr/>
          <a:lstStyle/>
          <a:p>
            <a:pPr>
              <a:defRPr/>
            </a:pPr>
            <a:fld id="{08BE746B-CF60-4591-9BF5-45DC53608664}" type="slidenum">
              <a:rPr lang="ru-RU" smtClean="0"/>
              <a:pPr>
                <a:defRPr/>
              </a:pPr>
              <a:t>33</a:t>
            </a:fld>
            <a:endParaRPr lang="ru-RU" dirty="0"/>
          </a:p>
        </p:txBody>
      </p:sp>
      <p:pic>
        <p:nvPicPr>
          <p:cNvPr id="8" name="Рисунок 7"/>
          <p:cNvPicPr>
            <a:picLocks noChangeAspect="1"/>
          </p:cNvPicPr>
          <p:nvPr/>
        </p:nvPicPr>
        <p:blipFill>
          <a:blip r:embed="rId2"/>
          <a:stretch>
            <a:fillRect/>
          </a:stretch>
        </p:blipFill>
        <p:spPr>
          <a:xfrm>
            <a:off x="7752184" y="6398359"/>
            <a:ext cx="3158002" cy="323116"/>
          </a:xfrm>
          <a:prstGeom prst="rect">
            <a:avLst/>
          </a:prstGeom>
        </p:spPr>
      </p:pic>
    </p:spTree>
    <p:extLst>
      <p:ext uri="{BB962C8B-B14F-4D97-AF65-F5344CB8AC3E}">
        <p14:creationId xmlns:p14="http://schemas.microsoft.com/office/powerpoint/2010/main" val="2496617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730250"/>
            <a:ext cx="10946432" cy="5991225"/>
          </a:xfrm>
        </p:spPr>
        <p:txBody>
          <a:bodyPr>
            <a:normAutofit fontScale="90000"/>
          </a:bodyPr>
          <a:lstStyle/>
          <a:p>
            <a:pPr>
              <a:lnSpc>
                <a:spcPct val="150000"/>
              </a:lnSpc>
              <a:spcBef>
                <a:spcPts val="0"/>
              </a:spcBef>
            </a:pPr>
            <a:r>
              <a:rPr lang="ru-RU" sz="2000" b="1" dirty="0" smtClean="0"/>
              <a:t>                                                                                    </a:t>
            </a:r>
            <a:r>
              <a:rPr lang="ru-RU" sz="2000" b="1" dirty="0" smtClean="0">
                <a:latin typeface="Times New Roman" panose="02020603050405020304" pitchFamily="18" charset="0"/>
                <a:cs typeface="Times New Roman" panose="02020603050405020304" pitchFamily="18" charset="0"/>
              </a:rPr>
              <a:t>Основные</a:t>
            </a:r>
            <a:r>
              <a:rPr lang="ru-RU" sz="2000" b="1" i="1" dirty="0" smtClean="0">
                <a:latin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cs typeface="Times New Roman" panose="02020603050405020304" pitchFamily="18" charset="0"/>
              </a:rPr>
              <a:t>проблемы</a:t>
            </a:r>
            <a:r>
              <a:rPr lang="ru-RU" sz="2000" b="1" dirty="0" smtClean="0"/>
              <a:t/>
            </a:r>
            <a:br>
              <a:rPr lang="ru-RU" sz="2000" b="1" dirty="0" smtClean="0"/>
            </a:br>
            <a:r>
              <a:rPr lang="ru-RU" sz="2000" dirty="0" smtClean="0">
                <a:latin typeface="Times New Roman" panose="02020603050405020304" pitchFamily="18" charset="0"/>
                <a:cs typeface="Times New Roman" panose="02020603050405020304" pitchFamily="18" charset="0"/>
              </a:rPr>
              <a:t>- Подмена </a:t>
            </a:r>
            <a:r>
              <a:rPr lang="ru-RU" sz="2000" dirty="0">
                <a:latin typeface="Times New Roman" panose="02020603050405020304" pitchFamily="18" charset="0"/>
                <a:cs typeface="Times New Roman" panose="02020603050405020304" pitchFamily="18" charset="0"/>
              </a:rPr>
              <a:t>понятий реконструкции, технического перевооружения и капитального ремонта, которая зачастую проявляется при капитальном ремонте.</a:t>
            </a:r>
            <a:br>
              <a:rPr lang="ru-RU" sz="2000" dirty="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Криогенная </a:t>
            </a:r>
            <a:r>
              <a:rPr lang="ru-RU" sz="2000" dirty="0">
                <a:latin typeface="Times New Roman" panose="02020603050405020304" pitchFamily="18" charset="0"/>
                <a:cs typeface="Times New Roman" panose="02020603050405020304" pitchFamily="18" charset="0"/>
              </a:rPr>
              <a:t>среда: отсутствие в процессе эксплуатации опыта ремонта и наблюдения за состоянием металла оборудования (емкостей, насосов, шаровых кранов) при низких температурах рабочих сред, от ввода и до окончания расчетного срока эксплуатации оборудования, в рабочих и аварийных ситуациях.</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Увеличение межремонтного периода работы технологических объектов без учёта особенностей организации и проведения планово-предупредительных ремонтов отдельного оборудования;</a:t>
            </a:r>
            <a:br>
              <a:rPr lang="ru-RU" sz="2000" dirty="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Утрата </a:t>
            </a:r>
            <a:r>
              <a:rPr lang="ru-RU" sz="2000" dirty="0">
                <a:latin typeface="Times New Roman" panose="02020603050405020304" pitchFamily="18" charset="0"/>
                <a:cs typeface="Times New Roman" panose="02020603050405020304" pitchFamily="18" charset="0"/>
              </a:rPr>
              <a:t>производственным персоналом навыков проведения рутинных работ;</a:t>
            </a:r>
            <a:br>
              <a:rPr lang="ru-RU" sz="2000" dirty="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При </a:t>
            </a:r>
            <a:r>
              <a:rPr lang="ru-RU" sz="2000" dirty="0">
                <a:latin typeface="Times New Roman" panose="02020603050405020304" pitchFamily="18" charset="0"/>
                <a:cs typeface="Times New Roman" panose="02020603050405020304" pitchFamily="18" charset="0"/>
              </a:rPr>
              <a:t>вводе в эксплуатацию буровых установок с 01.01.2021 исключены из состава комиссии по вводу в эксплуатацию буровых установок представителей территориальных органов Ростехнадзора;</a:t>
            </a:r>
            <a:br>
              <a:rPr lang="ru-RU" sz="2000" dirty="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Скважины</a:t>
            </a:r>
            <a:r>
              <a:rPr lang="ru-RU" sz="2000" dirty="0">
                <a:latin typeface="Times New Roman" panose="02020603050405020304" pitchFamily="18" charset="0"/>
                <a:cs typeface="Times New Roman" panose="02020603050405020304" pitchFamily="18" charset="0"/>
              </a:rPr>
              <a:t>, находящиеся в собственности государства и расположенные на территории нераспределенного фонда недр не подпадают под требования Правил безопасности в нефтяной и газовой промышленности, механизм осуществления контроля со стороны территориальных органов Ростехнадзора за их состоянием отсутствует.</a:t>
            </a:r>
            <a:r>
              <a:rPr lang="ru-RU" dirty="0">
                <a:cs typeface="Times New Roman" panose="02020603050405020304" pitchFamily="18" charset="0"/>
              </a:rPr>
              <a:t/>
            </a:r>
            <a:br>
              <a:rPr lang="ru-RU" dirty="0">
                <a:cs typeface="Times New Roman" panose="02020603050405020304" pitchFamily="18" charset="0"/>
              </a:rPr>
            </a:br>
            <a:endParaRPr lang="ru-RU" dirty="0"/>
          </a:p>
        </p:txBody>
      </p:sp>
      <p:sp>
        <p:nvSpPr>
          <p:cNvPr id="5" name="Номер слайда 4"/>
          <p:cNvSpPr>
            <a:spLocks noGrp="1"/>
          </p:cNvSpPr>
          <p:nvPr>
            <p:ph type="sldNum" sz="quarter" idx="12"/>
          </p:nvPr>
        </p:nvSpPr>
        <p:spPr/>
        <p:txBody>
          <a:bodyPr/>
          <a:lstStyle/>
          <a:p>
            <a:pPr>
              <a:defRPr/>
            </a:pPr>
            <a:fld id="{08BE746B-CF60-4591-9BF5-45DC53608664}" type="slidenum">
              <a:rPr lang="ru-RU" smtClean="0"/>
              <a:pPr>
                <a:defRPr/>
              </a:pPr>
              <a:t>34</a:t>
            </a:fld>
            <a:endParaRPr lang="ru-RU" dirty="0"/>
          </a:p>
        </p:txBody>
      </p:sp>
      <p:pic>
        <p:nvPicPr>
          <p:cNvPr id="6" name="Рисунок 5"/>
          <p:cNvPicPr>
            <a:picLocks noChangeAspect="1"/>
          </p:cNvPicPr>
          <p:nvPr/>
        </p:nvPicPr>
        <p:blipFill>
          <a:blip r:embed="rId2"/>
          <a:stretch>
            <a:fillRect/>
          </a:stretch>
        </p:blipFill>
        <p:spPr>
          <a:xfrm>
            <a:off x="7752184" y="6407503"/>
            <a:ext cx="3158002" cy="323116"/>
          </a:xfrm>
          <a:prstGeom prst="rect">
            <a:avLst/>
          </a:prstGeom>
        </p:spPr>
      </p:pic>
    </p:spTree>
    <p:extLst>
      <p:ext uri="{BB962C8B-B14F-4D97-AF65-F5344CB8AC3E}">
        <p14:creationId xmlns:p14="http://schemas.microsoft.com/office/powerpoint/2010/main" val="2453586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9336" y="476672"/>
            <a:ext cx="11737304" cy="5879678"/>
          </a:xfrm>
        </p:spPr>
        <p:txBody>
          <a:bodyPr>
            <a:normAutofit fontScale="90000"/>
          </a:bodyPr>
          <a:lstStyle/>
          <a:p>
            <a:pPr marL="0">
              <a:lnSpc>
                <a:spcPct val="100000"/>
              </a:lnSpc>
              <a:spcBef>
                <a:spcPts val="0"/>
              </a:spcBef>
            </a:pPr>
            <a:r>
              <a:rPr lang="ru-RU" sz="2000" b="1" dirty="0" smtClean="0">
                <a:latin typeface="Times New Roman" panose="02020603050405020304" pitchFamily="18" charset="0"/>
                <a:cs typeface="Times New Roman" panose="02020603050405020304" pitchFamily="18" charset="0"/>
              </a:rPr>
              <a:t>                    </a:t>
            </a:r>
            <a:r>
              <a:rPr lang="ru-RU" sz="2200" b="1" dirty="0" smtClean="0">
                <a:latin typeface="Times New Roman" panose="02020603050405020304" pitchFamily="18" charset="0"/>
                <a:cs typeface="Times New Roman" panose="02020603050405020304" pitchFamily="18" charset="0"/>
              </a:rPr>
              <a:t>Приоритетные цели и задачи Северо-Уральского управления Ростехнадзора</a:t>
            </a:r>
            <a:br>
              <a:rPr lang="ru-RU" sz="2200" b="1" dirty="0" smtClean="0">
                <a:latin typeface="Times New Roman" panose="02020603050405020304" pitchFamily="18" charset="0"/>
                <a:cs typeface="Times New Roman" panose="02020603050405020304" pitchFamily="18" charset="0"/>
              </a:rPr>
            </a:br>
            <a:r>
              <a:rPr lang="ru-RU" sz="2200" b="1" dirty="0" smtClean="0">
                <a:latin typeface="Times New Roman" panose="02020603050405020304" pitchFamily="18" charset="0"/>
                <a:cs typeface="Times New Roman" panose="02020603050405020304" pitchFamily="18" charset="0"/>
              </a:rPr>
              <a:t/>
            </a:r>
            <a:br>
              <a:rPr lang="ru-RU" sz="2200" b="1"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Обеспечивать контроль за формированием эксплуатирующими организациями  системы (графиков) планово-предупредительных ремонтов и соблюдением обязательных требований при проведении ремонтных работ, в том числе работ повышенной опасности;</a:t>
            </a:r>
            <a:br>
              <a:rPr lang="ru-RU" sz="2200"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Осуществлять качественный контроль за объектами строительства в рамках реализаций проектных решений;</a:t>
            </a:r>
            <a:br>
              <a:rPr lang="ru-RU" sz="2200"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Регулярное применение в административной практике как предостережений, так и административных приостановлений деятельности, административных наказаний в отношении юридических лиц, дисквалификации должностных лиц;</a:t>
            </a:r>
            <a:br>
              <a:rPr lang="ru-RU" sz="2200"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Участие в разработке предложений по структуре и содержанию Федеральных норм и правил в области промышленной безопасности;</a:t>
            </a:r>
            <a:br>
              <a:rPr lang="ru-RU" sz="2200"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Обеспечение готовности оборудования, в том числе и энергетического, и технологических процессов на опасных объектах к эксплуатации в нормальном технологическом режиме при наступлении и прохождении паводкового периода;</a:t>
            </a:r>
            <a:br>
              <a:rPr lang="ru-RU" sz="2200"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Дополнительно сфокусировать и включить в программу проверок опасных производственных объектов контрольно-надзорные мероприятия по: подготовке и проведению ремонтных работ, в том числе повышенной опасности, наличию и соблюдению системы планово-предупредительного ремонта (с целью предупреждения преждевременного износа деталей</a:t>
            </a:r>
            <a:r>
              <a:rPr lang="ru-RU" sz="2000" dirty="0" smtClean="0">
                <a:latin typeface="Times New Roman" panose="02020603050405020304" pitchFamily="18" charset="0"/>
                <a:cs typeface="Times New Roman" panose="02020603050405020304" pitchFamily="18" charset="0"/>
              </a:rPr>
              <a:t>, узлов и механизмов и содержания их в работоспособном состоянии).</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p:txBody>
          <a:bodyPr/>
          <a:lstStyle/>
          <a:p>
            <a:pPr>
              <a:defRPr/>
            </a:pPr>
            <a:fld id="{08BE746B-CF60-4591-9BF5-45DC53608664}" type="slidenum">
              <a:rPr lang="ru-RU" smtClean="0"/>
              <a:pPr>
                <a:defRPr/>
              </a:pPr>
              <a:t>35</a:t>
            </a:fld>
            <a:endParaRPr lang="ru-RU" dirty="0"/>
          </a:p>
        </p:txBody>
      </p:sp>
      <p:pic>
        <p:nvPicPr>
          <p:cNvPr id="6" name="Рисунок 5"/>
          <p:cNvPicPr>
            <a:picLocks noChangeAspect="1"/>
          </p:cNvPicPr>
          <p:nvPr/>
        </p:nvPicPr>
        <p:blipFill>
          <a:blip r:embed="rId2"/>
          <a:stretch>
            <a:fillRect/>
          </a:stretch>
        </p:blipFill>
        <p:spPr>
          <a:xfrm>
            <a:off x="7680176" y="6377354"/>
            <a:ext cx="3158002" cy="323116"/>
          </a:xfrm>
          <a:prstGeom prst="rect">
            <a:avLst/>
          </a:prstGeom>
        </p:spPr>
      </p:pic>
    </p:spTree>
    <p:extLst>
      <p:ext uri="{BB962C8B-B14F-4D97-AF65-F5344CB8AC3E}">
        <p14:creationId xmlns:p14="http://schemas.microsoft.com/office/powerpoint/2010/main" val="23097176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2967041" y="5086351"/>
            <a:ext cx="6257925" cy="29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dirty="0"/>
          </a:p>
        </p:txBody>
      </p:sp>
      <p:sp>
        <p:nvSpPr>
          <p:cNvPr id="5123" name="Rectangle 2"/>
          <p:cNvSpPr>
            <a:spLocks noChangeArrowheads="1"/>
          </p:cNvSpPr>
          <p:nvPr/>
        </p:nvSpPr>
        <p:spPr bwMode="auto">
          <a:xfrm>
            <a:off x="2450308" y="914401"/>
            <a:ext cx="7291388" cy="52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dirty="0"/>
          </a:p>
        </p:txBody>
      </p:sp>
      <p:sp>
        <p:nvSpPr>
          <p:cNvPr id="5126" name="Rectangle 5"/>
          <p:cNvSpPr>
            <a:spLocks noChangeArrowheads="1"/>
          </p:cNvSpPr>
          <p:nvPr/>
        </p:nvSpPr>
        <p:spPr bwMode="auto">
          <a:xfrm>
            <a:off x="2722854" y="993334"/>
            <a:ext cx="4212468" cy="1787594"/>
          </a:xfrm>
          <a:prstGeom prst="rect">
            <a:avLst/>
          </a:prstGeom>
          <a:noFill/>
          <a:ln>
            <a:noFill/>
          </a:ln>
        </p:spPr>
        <p:txBody>
          <a:bodyPr tIns="68580"/>
          <a:lstStyle>
            <a:lvl1pPr>
              <a:lnSpc>
                <a:spcPct val="102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32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1pPr>
            <a:lvl2pPr>
              <a:lnSpc>
                <a:spcPct val="102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2pPr>
            <a:lvl3pPr>
              <a:lnSpc>
                <a:spcPct val="102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3pPr>
            <a:lvl4pPr>
              <a:lnSpc>
                <a:spcPct val="102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4pPr>
            <a:lvl5pPr>
              <a:lnSpc>
                <a:spcPct val="102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algn="ctr">
              <a:lnSpc>
                <a:spcPct val="100000"/>
              </a:lnSpc>
              <a:spcBef>
                <a:spcPts val="272"/>
              </a:spcBef>
              <a:spcAft>
                <a:spcPct val="0"/>
              </a:spcAft>
            </a:pPr>
            <a:endParaRPr lang="ru-RU" sz="1500" b="1" dirty="0">
              <a:latin typeface="Times New Roman" panose="02020603050405020304" pitchFamily="18" charset="0"/>
            </a:endParaRPr>
          </a:p>
        </p:txBody>
      </p:sp>
      <p:sp>
        <p:nvSpPr>
          <p:cNvPr id="5127" name="Rectangle 6"/>
          <p:cNvSpPr>
            <a:spLocks noChangeArrowheads="1"/>
          </p:cNvSpPr>
          <p:nvPr/>
        </p:nvSpPr>
        <p:spPr bwMode="auto">
          <a:xfrm>
            <a:off x="2446437" y="2672922"/>
            <a:ext cx="7291388" cy="64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tIns="68580" anchor="ctr"/>
          <a:lstStyle>
            <a:lvl1pPr>
              <a:lnSpc>
                <a:spcPct val="102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32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1pPr>
            <a:lvl2pPr>
              <a:lnSpc>
                <a:spcPct val="102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2pPr>
            <a:lvl3pPr>
              <a:lnSpc>
                <a:spcPct val="102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3pPr>
            <a:lvl4pPr>
              <a:lnSpc>
                <a:spcPct val="102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4pPr>
            <a:lvl5pPr>
              <a:lnSpc>
                <a:spcPct val="102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algn="ctr" eaLnBrk="1" hangingPunct="1">
              <a:lnSpc>
                <a:spcPct val="100000"/>
              </a:lnSpc>
              <a:spcAft>
                <a:spcPct val="0"/>
              </a:spcAft>
            </a:pPr>
            <a:r>
              <a:rPr lang="ru-RU" sz="4800" b="1" i="1" dirty="0" smtClean="0">
                <a:solidFill>
                  <a:schemeClr val="accent2">
                    <a:lumMod val="75000"/>
                  </a:schemeClr>
                </a:solidFill>
              </a:rPr>
              <a:t>Благодарим </a:t>
            </a:r>
            <a:r>
              <a:rPr lang="ru-RU" sz="4800" b="1" i="1" dirty="0">
                <a:solidFill>
                  <a:schemeClr val="accent2">
                    <a:lumMod val="75000"/>
                  </a:schemeClr>
                </a:solidFill>
              </a:rPr>
              <a:t>за внимание!</a:t>
            </a:r>
            <a:endParaRPr lang="ru-RU" sz="4800" b="1" i="1" dirty="0">
              <a:ln w="13462">
                <a:solidFill>
                  <a:schemeClr val="bg1"/>
                </a:solidFill>
                <a:prstDash val="solid"/>
              </a:ln>
              <a:solidFill>
                <a:schemeClr val="accent2">
                  <a:lumMod val="75000"/>
                </a:schemeClr>
              </a:solidFill>
              <a:effectLst>
                <a:outerShdw dist="38100" dir="2700000" algn="bl" rotWithShape="0">
                  <a:schemeClr val="accent5"/>
                </a:outerShdw>
              </a:effectLst>
              <a:latin typeface="Times New Roman" panose="02020603050405020304" pitchFamily="18" charset="0"/>
            </a:endParaRPr>
          </a:p>
        </p:txBody>
      </p:sp>
      <p:sp>
        <p:nvSpPr>
          <p:cNvPr id="5128" name="Rectangle 7"/>
          <p:cNvSpPr>
            <a:spLocks noChangeArrowheads="1"/>
          </p:cNvSpPr>
          <p:nvPr/>
        </p:nvSpPr>
        <p:spPr bwMode="auto">
          <a:xfrm>
            <a:off x="2450308" y="5086350"/>
            <a:ext cx="7291388" cy="77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tIns="68580"/>
          <a:lstStyle>
            <a:lvl1pPr>
              <a:lnSpc>
                <a:spcPct val="102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32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1pPr>
            <a:lvl2pPr>
              <a:lnSpc>
                <a:spcPct val="102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2pPr>
            <a:lvl3pPr>
              <a:lnSpc>
                <a:spcPct val="102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3pPr>
            <a:lvl4pPr>
              <a:lnSpc>
                <a:spcPct val="102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4pPr>
            <a:lvl5pPr>
              <a:lnSpc>
                <a:spcPct val="102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algn="ctr">
              <a:lnSpc>
                <a:spcPct val="90000"/>
              </a:lnSpc>
              <a:spcBef>
                <a:spcPts val="272"/>
              </a:spcBef>
              <a:spcAft>
                <a:spcPct val="0"/>
              </a:spcAft>
            </a:pPr>
            <a:endParaRPr lang="ru-RU" sz="2100" dirty="0">
              <a:ln w="0"/>
              <a:solidFill>
                <a:schemeClr val="accent5">
                  <a:lumMod val="50000"/>
                </a:schemeClr>
              </a:solidFill>
              <a:effectLst>
                <a:outerShdw blurRad="38100" dist="19050" dir="2700000" algn="tl" rotWithShape="0">
                  <a:schemeClr val="dk1">
                    <a:alpha val="40000"/>
                  </a:schemeClr>
                </a:outerShdw>
              </a:effectLst>
              <a:latin typeface="+mj-lt"/>
            </a:endParaRPr>
          </a:p>
        </p:txBody>
      </p:sp>
      <p:sp>
        <p:nvSpPr>
          <p:cNvPr id="10" name="Нижний колонтитул 3"/>
          <p:cNvSpPr txBox="1">
            <a:spLocks/>
          </p:cNvSpPr>
          <p:nvPr/>
        </p:nvSpPr>
        <p:spPr>
          <a:xfrm>
            <a:off x="9021707" y="6409926"/>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p>
        </p:txBody>
      </p:sp>
      <p:sp>
        <p:nvSpPr>
          <p:cNvPr id="2" name="Номер слайда 1"/>
          <p:cNvSpPr>
            <a:spLocks noGrp="1"/>
          </p:cNvSpPr>
          <p:nvPr>
            <p:ph type="sldNum" sz="quarter" idx="12"/>
          </p:nvPr>
        </p:nvSpPr>
        <p:spPr/>
        <p:txBody>
          <a:bodyPr/>
          <a:lstStyle/>
          <a:p>
            <a:pPr>
              <a:defRPr/>
            </a:pPr>
            <a:fld id="{E6FE964F-8665-4234-8811-49E14BA77027}" type="slidenum">
              <a:rPr lang="ru-RU" smtClean="0"/>
              <a:pPr>
                <a:defRPr/>
              </a:pPr>
              <a:t>36</a:t>
            </a:fld>
            <a:endParaRPr lang="ru-RU" dirty="0"/>
          </a:p>
        </p:txBody>
      </p:sp>
    </p:spTree>
    <p:extLst>
      <p:ext uri="{BB962C8B-B14F-4D97-AF65-F5344CB8AC3E}">
        <p14:creationId xmlns:p14="http://schemas.microsoft.com/office/powerpoint/2010/main" val="4224163488"/>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1944" y="157816"/>
            <a:ext cx="10364395" cy="634082"/>
          </a:xfrm>
        </p:spPr>
        <p:txBody>
          <a:bodyPr/>
          <a:lstStyle/>
          <a:p>
            <a:pPr algn="ctr"/>
            <a:r>
              <a:rPr lang="ru-RU" sz="2000" b="1" dirty="0">
                <a:latin typeface="+mn-lt"/>
              </a:rPr>
              <a:t>Энергосистемы региона</a:t>
            </a:r>
          </a:p>
        </p:txBody>
      </p:sp>
      <p:sp>
        <p:nvSpPr>
          <p:cNvPr id="3" name="Объект 2"/>
          <p:cNvSpPr>
            <a:spLocks noGrp="1"/>
          </p:cNvSpPr>
          <p:nvPr>
            <p:ph idx="1"/>
          </p:nvPr>
        </p:nvSpPr>
        <p:spPr>
          <a:xfrm>
            <a:off x="335360" y="1196752"/>
            <a:ext cx="6552728" cy="5400600"/>
          </a:xfrm>
        </p:spPr>
        <p:txBody>
          <a:bodyPr>
            <a:normAutofit/>
          </a:bodyPr>
          <a:lstStyle/>
          <a:p>
            <a:pPr lvl="0"/>
            <a:r>
              <a:rPr lang="ru-RU" sz="1800" dirty="0"/>
              <a:t>Установленная мощность энергосистемы </a:t>
            </a:r>
            <a:br>
              <a:rPr lang="ru-RU" sz="1800" dirty="0"/>
            </a:br>
            <a:r>
              <a:rPr lang="ru-RU" sz="1800" dirty="0" smtClean="0"/>
              <a:t>Тюменской </a:t>
            </a:r>
            <a:r>
              <a:rPr lang="ru-RU" sz="1800" dirty="0"/>
              <a:t>области, Ханты-Мансийского </a:t>
            </a:r>
            <a:r>
              <a:rPr lang="ru-RU" sz="1800" dirty="0" smtClean="0"/>
              <a:t/>
            </a:r>
            <a:br>
              <a:rPr lang="ru-RU" sz="1800" dirty="0" smtClean="0"/>
            </a:br>
            <a:r>
              <a:rPr lang="ru-RU" sz="1800" dirty="0" smtClean="0"/>
              <a:t>и </a:t>
            </a:r>
            <a:r>
              <a:rPr lang="ru-RU" sz="1800" dirty="0"/>
              <a:t>Ямало-Ненецкого автономных округов </a:t>
            </a:r>
            <a:r>
              <a:rPr lang="ru-RU" sz="1800" dirty="0" smtClean="0"/>
              <a:t>в 2022 году составляет </a:t>
            </a:r>
            <a:r>
              <a:rPr lang="ru-RU" sz="1800" dirty="0"/>
              <a:t>17 545,289 </a:t>
            </a:r>
            <a:r>
              <a:rPr lang="ru-RU" sz="1800" dirty="0" smtClean="0"/>
              <a:t>МВт</a:t>
            </a:r>
            <a:r>
              <a:rPr lang="ru-RU" sz="1800" dirty="0"/>
              <a:t>. </a:t>
            </a:r>
          </a:p>
          <a:p>
            <a:pPr lvl="0"/>
            <a:r>
              <a:rPr lang="ru-RU" sz="1800" dirty="0"/>
              <a:t>Выработка электроэнергии электростанциями энергосистемы Тюменской области, Ханты-Мансийского и Ямало-Ненецкого автономных округов за </a:t>
            </a:r>
            <a:r>
              <a:rPr lang="ru-RU" sz="1800" dirty="0" smtClean="0"/>
              <a:t>2021 </a:t>
            </a:r>
            <a:r>
              <a:rPr lang="ru-RU" sz="1800" dirty="0"/>
              <a:t>года составила 61 454,7 млн </a:t>
            </a:r>
            <a:r>
              <a:rPr lang="ru-RU" sz="1800" dirty="0" err="1"/>
              <a:t>кВт∙</a:t>
            </a:r>
            <a:r>
              <a:rPr lang="ru-RU" sz="1800" dirty="0" err="1" smtClean="0"/>
              <a:t>ч</a:t>
            </a:r>
            <a:r>
              <a:rPr lang="ru-RU" sz="1800" dirty="0" smtClean="0"/>
              <a:t>, </a:t>
            </a:r>
            <a:r>
              <a:rPr lang="ru-RU" sz="1800" dirty="0"/>
              <a:t>основная часть из </a:t>
            </a:r>
            <a:r>
              <a:rPr lang="ru-RU" sz="1800" dirty="0" smtClean="0"/>
              <a:t>которой</a:t>
            </a:r>
            <a:br>
              <a:rPr lang="ru-RU" sz="1800" dirty="0" smtClean="0"/>
            </a:br>
            <a:r>
              <a:rPr lang="ru-RU" sz="1800" dirty="0" smtClean="0"/>
              <a:t>(</a:t>
            </a:r>
            <a:r>
              <a:rPr lang="ru-RU" sz="1800" dirty="0"/>
              <a:t>91 %) </a:t>
            </a:r>
            <a:r>
              <a:rPr lang="ru-RU" sz="1800" dirty="0" smtClean="0"/>
              <a:t>потреблена </a:t>
            </a:r>
            <a:r>
              <a:rPr lang="ru-RU" sz="1800" dirty="0"/>
              <a:t>в регионе.</a:t>
            </a:r>
          </a:p>
          <a:p>
            <a:pPr lvl="0"/>
            <a:r>
              <a:rPr lang="ru-RU" sz="1800" dirty="0"/>
              <a:t>Потребление электроэнергии энергосистемы Тюменской области, Ханты-Мансийского и Ямало-Ненецкого автономных округов за </a:t>
            </a:r>
            <a:r>
              <a:rPr lang="ru-RU" sz="1800" dirty="0" smtClean="0"/>
              <a:t>в 2022 году</a:t>
            </a:r>
            <a:br>
              <a:rPr lang="ru-RU" sz="1800" dirty="0" smtClean="0"/>
            </a:br>
            <a:r>
              <a:rPr lang="ru-RU" sz="1800" dirty="0" smtClean="0"/>
              <a:t>составило </a:t>
            </a:r>
            <a:r>
              <a:rPr lang="ru-RU" sz="1800" dirty="0"/>
              <a:t>56 </a:t>
            </a:r>
            <a:r>
              <a:rPr lang="ru-RU" sz="1800" dirty="0" smtClean="0"/>
              <a:t>007,0 млн</a:t>
            </a:r>
            <a:r>
              <a:rPr lang="ru-RU" sz="1800" dirty="0"/>
              <a:t>. КВт*ч млн </a:t>
            </a:r>
            <a:r>
              <a:rPr lang="ru-RU" sz="1800" dirty="0" err="1"/>
              <a:t>кВт∙ч</a:t>
            </a:r>
            <a:r>
              <a:rPr lang="ru-RU" sz="1800" dirty="0"/>
              <a:t>.</a:t>
            </a:r>
          </a:p>
          <a:p>
            <a:r>
              <a:rPr lang="ru-RU" sz="1800" dirty="0"/>
              <a:t>Суммарный </a:t>
            </a:r>
            <a:r>
              <a:rPr lang="ru-RU" sz="1800" dirty="0" err="1"/>
              <a:t>переток</a:t>
            </a:r>
            <a:r>
              <a:rPr lang="ru-RU" sz="1800" dirty="0"/>
              <a:t> электроэнергии на выдачу </a:t>
            </a:r>
            <a:r>
              <a:rPr lang="ru-RU" sz="1800" dirty="0" smtClean="0"/>
              <a:t>в 2022 году составил 5 447,7 млн</a:t>
            </a:r>
            <a:r>
              <a:rPr lang="ru-RU" sz="1800" dirty="0"/>
              <a:t> </a:t>
            </a:r>
            <a:r>
              <a:rPr lang="ru-RU" sz="1800" dirty="0" err="1"/>
              <a:t>кВт∙ч</a:t>
            </a:r>
            <a:r>
              <a:rPr lang="ru-RU" sz="1800" dirty="0"/>
              <a:t>.</a:t>
            </a:r>
          </a:p>
        </p:txBody>
      </p:sp>
      <p:sp>
        <p:nvSpPr>
          <p:cNvPr id="6" name="Нижний колонтитул 3"/>
          <p:cNvSpPr txBox="1">
            <a:spLocks/>
          </p:cNvSpPr>
          <p:nvPr/>
        </p:nvSpPr>
        <p:spPr>
          <a:xfrm>
            <a:off x="8832304" y="6409926"/>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endParaRPr lang="ru-RU" sz="1200" i="1" dirty="0">
              <a:solidFill>
                <a:srgbClr val="3103F7"/>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rotWithShape="1">
          <a:blip r:embed="rId3"/>
          <a:srcRect l="26375" t="13250" r="48819" b="25850"/>
          <a:stretch/>
        </p:blipFill>
        <p:spPr>
          <a:xfrm>
            <a:off x="7176120" y="807911"/>
            <a:ext cx="4414323" cy="5399893"/>
          </a:xfrm>
          <a:prstGeom prst="rect">
            <a:avLst/>
          </a:prstGeom>
        </p:spPr>
      </p:pic>
    </p:spTree>
    <p:extLst>
      <p:ext uri="{BB962C8B-B14F-4D97-AF65-F5344CB8AC3E}">
        <p14:creationId xmlns:p14="http://schemas.microsoft.com/office/powerpoint/2010/main" val="2446146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392" y="587898"/>
            <a:ext cx="10515600" cy="434629"/>
          </a:xfrm>
        </p:spPr>
        <p:txBody>
          <a:bodyPr>
            <a:normAutofit fontScale="90000"/>
          </a:bodyPr>
          <a:lstStyle/>
          <a:p>
            <a:pPr algn="ctr"/>
            <a:r>
              <a:rPr lang="ru-RU" sz="3600" dirty="0">
                <a:latin typeface="Times New Roman" panose="02020603050405020304" pitchFamily="18" charset="0"/>
                <a:cs typeface="Times New Roman" panose="02020603050405020304" pitchFamily="18" charset="0"/>
              </a:rPr>
              <a:t>Количество подконтрольных </a:t>
            </a:r>
            <a:r>
              <a:rPr lang="ru-RU" sz="3600" dirty="0" smtClean="0">
                <a:latin typeface="Times New Roman" panose="02020603050405020304" pitchFamily="18" charset="0"/>
                <a:cs typeface="Times New Roman" panose="02020603050405020304" pitchFamily="18" charset="0"/>
              </a:rPr>
              <a:t>организаций</a:t>
            </a:r>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pPr>
              <a:defRPr/>
            </a:pPr>
            <a:fld id="{AD9E2BEB-8C47-4135-9022-EDDE3C1A02B6}" type="slidenum">
              <a:rPr lang="ru-RU" smtClean="0"/>
              <a:pPr>
                <a:defRPr/>
              </a:pPr>
              <a:t>5</a:t>
            </a:fld>
            <a:endParaRPr lang="ru-RU" dirty="0"/>
          </a:p>
        </p:txBody>
      </p:sp>
      <p:graphicFrame>
        <p:nvGraphicFramePr>
          <p:cNvPr id="12" name="Объект 11"/>
          <p:cNvGraphicFramePr>
            <a:graphicFrameLocks noGrp="1"/>
          </p:cNvGraphicFramePr>
          <p:nvPr>
            <p:ph idx="1"/>
            <p:extLst>
              <p:ext uri="{D42A27DB-BD31-4B8C-83A1-F6EECF244321}">
                <p14:modId xmlns:p14="http://schemas.microsoft.com/office/powerpoint/2010/main" val="3133810147"/>
              </p:ext>
            </p:extLst>
          </p:nvPr>
        </p:nvGraphicFramePr>
        <p:xfrm>
          <a:off x="623392" y="1002142"/>
          <a:ext cx="10873208" cy="1799848"/>
        </p:xfrm>
        <a:graphic>
          <a:graphicData uri="http://schemas.openxmlformats.org/drawingml/2006/table">
            <a:tbl>
              <a:tblPr firstRow="1" bandRow="1">
                <a:tableStyleId>{5C22544A-7EE6-4342-B048-85BDC9FD1C3A}</a:tableStyleId>
              </a:tblPr>
              <a:tblGrid>
                <a:gridCol w="8315831"/>
                <a:gridCol w="2557377"/>
              </a:tblGrid>
              <a:tr h="323524">
                <a:tc>
                  <a:txBody>
                    <a:bodyPr/>
                    <a:lstStyle/>
                    <a:p>
                      <a:pPr algn="ctr">
                        <a:lnSpc>
                          <a:spcPct val="115000"/>
                        </a:lnSpc>
                        <a:spcAft>
                          <a:spcPts val="0"/>
                        </a:spcAft>
                      </a:pPr>
                      <a:r>
                        <a:rPr lang="ru-RU" sz="1200" dirty="0">
                          <a:effectLst/>
                        </a:rPr>
                        <a:t>Группа надзора</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200">
                          <a:effectLst/>
                        </a:rPr>
                        <a:t>6 мес. 2023 года</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69081">
                <a:tc>
                  <a:txBody>
                    <a:bodyPr/>
                    <a:lstStyle/>
                    <a:p>
                      <a:pPr>
                        <a:lnSpc>
                          <a:spcPct val="115000"/>
                        </a:lnSpc>
                        <a:spcAft>
                          <a:spcPts val="0"/>
                        </a:spcAft>
                      </a:pPr>
                      <a:r>
                        <a:rPr lang="ru-RU" sz="1200" dirty="0">
                          <a:effectLst/>
                        </a:rPr>
                        <a:t>Федеральный государственный надзор в области промышленной безопасности</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200">
                          <a:effectLst/>
                        </a:rPr>
                        <a:t>5103</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369081">
                <a:tc>
                  <a:txBody>
                    <a:bodyPr/>
                    <a:lstStyle/>
                    <a:p>
                      <a:pPr>
                        <a:lnSpc>
                          <a:spcPct val="115000"/>
                        </a:lnSpc>
                        <a:spcAft>
                          <a:spcPts val="0"/>
                        </a:spcAft>
                      </a:pPr>
                      <a:r>
                        <a:rPr lang="ru-RU" sz="1200" dirty="0">
                          <a:effectLst/>
                        </a:rPr>
                        <a:t>Федеральный государственный энергетический надзор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200">
                          <a:effectLst/>
                        </a:rPr>
                        <a:t>6436</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69081">
                <a:tc>
                  <a:txBody>
                    <a:bodyPr/>
                    <a:lstStyle/>
                    <a:p>
                      <a:pPr>
                        <a:lnSpc>
                          <a:spcPct val="115000"/>
                        </a:lnSpc>
                        <a:spcAft>
                          <a:spcPts val="0"/>
                        </a:spcAft>
                      </a:pPr>
                      <a:r>
                        <a:rPr lang="ru-RU" sz="1200">
                          <a:effectLst/>
                        </a:rPr>
                        <a:t>Надзор за гидротехническими сооружениями</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200">
                          <a:effectLst/>
                        </a:rPr>
                        <a:t>48</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69081">
                <a:tc>
                  <a:txBody>
                    <a:bodyPr/>
                    <a:lstStyle/>
                    <a:p>
                      <a:pPr>
                        <a:lnSpc>
                          <a:spcPct val="115000"/>
                        </a:lnSpc>
                        <a:spcAft>
                          <a:spcPts val="0"/>
                        </a:spcAft>
                      </a:pPr>
                      <a:r>
                        <a:rPr lang="ru-RU" sz="1200" dirty="0">
                          <a:effectLst/>
                        </a:rPr>
                        <a:t>Строительный надзор</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200" dirty="0">
                          <a:effectLst/>
                        </a:rPr>
                        <a:t>123</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13" name="Rectangle 4"/>
          <p:cNvSpPr>
            <a:spLocks noChangeArrowheads="1"/>
          </p:cNvSpPr>
          <p:nvPr/>
        </p:nvSpPr>
        <p:spPr bwMode="auto">
          <a:xfrm>
            <a:off x="1198821" y="1680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Arial" panose="020B0604020202020204" pitchFamily="34" charset="0"/>
              </a:rPr>
              <a:t/>
            </a:r>
            <a:br>
              <a:rPr kumimoji="0" lang="ru-RU" altLang="ru-RU" sz="1800" b="0" i="0" u="none" strike="noStrike" cap="none" normalizeH="0" baseline="0" smtClean="0">
                <a:ln>
                  <a:noFill/>
                </a:ln>
                <a:solidFill>
                  <a:schemeClr val="tx1"/>
                </a:solidFill>
                <a:effectLst/>
                <a:latin typeface="Arial" panose="020B0604020202020204" pitchFamily="34" charset="0"/>
              </a:rPr>
            </a:b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15" name="Rectangle 6"/>
          <p:cNvSpPr>
            <a:spLocks noChangeArrowheads="1"/>
          </p:cNvSpPr>
          <p:nvPr/>
        </p:nvSpPr>
        <p:spPr bwMode="auto">
          <a:xfrm>
            <a:off x="240977" y="2839916"/>
            <a:ext cx="110892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ru-RU" altLang="ru-RU" sz="3200" baseline="30000" dirty="0">
                <a:latin typeface="Times New Roman" panose="02020603050405020304" pitchFamily="18" charset="0"/>
                <a:cs typeface="Times New Roman" panose="02020603050405020304" pitchFamily="18" charset="0"/>
              </a:rPr>
              <a:t> </a:t>
            </a:r>
            <a:r>
              <a:rPr lang="ru-RU" altLang="ru-RU" sz="3200" dirty="0" smtClean="0">
                <a:latin typeface="Times New Roman" panose="02020603050405020304" pitchFamily="18" charset="0"/>
                <a:cs typeface="Times New Roman" panose="02020603050405020304" pitchFamily="18" charset="0"/>
              </a:rPr>
              <a:t>Количество поднадзорных объектов</a:t>
            </a:r>
            <a:endParaRPr kumimoji="0" lang="ru-RU" altLang="ru-RU"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16" name="Таблица 15"/>
          <p:cNvGraphicFramePr>
            <a:graphicFrameLocks noGrp="1"/>
          </p:cNvGraphicFramePr>
          <p:nvPr>
            <p:extLst>
              <p:ext uri="{D42A27DB-BD31-4B8C-83A1-F6EECF244321}">
                <p14:modId xmlns:p14="http://schemas.microsoft.com/office/powerpoint/2010/main" val="378282799"/>
              </p:ext>
            </p:extLst>
          </p:nvPr>
        </p:nvGraphicFramePr>
        <p:xfrm>
          <a:off x="623392" y="3532155"/>
          <a:ext cx="10873208" cy="3189317"/>
        </p:xfrm>
        <a:graphic>
          <a:graphicData uri="http://schemas.openxmlformats.org/drawingml/2006/table">
            <a:tbl>
              <a:tblPr firstRow="1" bandRow="1">
                <a:tableStyleId>{5C22544A-7EE6-4342-B048-85BDC9FD1C3A}</a:tableStyleId>
              </a:tblPr>
              <a:tblGrid>
                <a:gridCol w="8396292"/>
                <a:gridCol w="2476916"/>
              </a:tblGrid>
              <a:tr h="366015">
                <a:tc>
                  <a:txBody>
                    <a:bodyPr/>
                    <a:lstStyle/>
                    <a:p>
                      <a:pPr algn="ctr">
                        <a:lnSpc>
                          <a:spcPct val="115000"/>
                        </a:lnSpc>
                        <a:spcAft>
                          <a:spcPts val="0"/>
                        </a:spcAft>
                      </a:pPr>
                      <a:r>
                        <a:rPr lang="ru-RU" sz="1200" dirty="0">
                          <a:effectLst/>
                        </a:rPr>
                        <a:t>Вид объектов</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200">
                          <a:effectLst/>
                        </a:rPr>
                        <a:t>6 мес. 2023 года</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88190">
                <a:tc>
                  <a:txBody>
                    <a:bodyPr/>
                    <a:lstStyle/>
                    <a:p>
                      <a:pPr>
                        <a:lnSpc>
                          <a:spcPct val="115000"/>
                        </a:lnSpc>
                        <a:spcAft>
                          <a:spcPts val="0"/>
                        </a:spcAft>
                      </a:pPr>
                      <a:r>
                        <a:rPr lang="ru-RU" sz="1200">
                          <a:effectLst/>
                        </a:rPr>
                        <a:t>Опасные производственные объекты</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200">
                          <a:effectLst/>
                        </a:rPr>
                        <a:t>11510</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88190">
                <a:tc>
                  <a:txBody>
                    <a:bodyPr/>
                    <a:lstStyle/>
                    <a:p>
                      <a:pPr marL="450215">
                        <a:lnSpc>
                          <a:spcPct val="115000"/>
                        </a:lnSpc>
                        <a:spcAft>
                          <a:spcPts val="0"/>
                        </a:spcAft>
                      </a:pPr>
                      <a:r>
                        <a:rPr lang="ru-RU" sz="1200" dirty="0">
                          <a:effectLst/>
                        </a:rPr>
                        <a:t>Протяжённость магистральных трубопроводов, км</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200">
                          <a:effectLst/>
                        </a:rPr>
                        <a:t>49937,99</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88190">
                <a:tc>
                  <a:txBody>
                    <a:bodyPr/>
                    <a:lstStyle/>
                    <a:p>
                      <a:pPr marL="450215">
                        <a:lnSpc>
                          <a:spcPct val="115000"/>
                        </a:lnSpc>
                        <a:spcAft>
                          <a:spcPts val="0"/>
                        </a:spcAft>
                      </a:pPr>
                      <a:r>
                        <a:rPr lang="ru-RU" sz="1200">
                          <a:effectLst/>
                        </a:rPr>
                        <a:t>Протяжённость наружных газопроводов (сетей газораспределения и газопотребления), км</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200">
                          <a:effectLst/>
                        </a:rPr>
                        <a:t>32960</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88190">
                <a:tc>
                  <a:txBody>
                    <a:bodyPr/>
                    <a:lstStyle/>
                    <a:p>
                      <a:pPr marL="450215">
                        <a:lnSpc>
                          <a:spcPct val="115000"/>
                        </a:lnSpc>
                        <a:spcAft>
                          <a:spcPts val="0"/>
                        </a:spcAft>
                      </a:pPr>
                      <a:r>
                        <a:rPr lang="ru-RU" sz="1200">
                          <a:effectLst/>
                        </a:rPr>
                        <a:t>Протяжённость подземных газопроводов (сетей газораспределения и газопотребления), км</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200">
                          <a:effectLst/>
                        </a:rPr>
                        <a:t>23869</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88190">
                <a:tc>
                  <a:txBody>
                    <a:bodyPr/>
                    <a:lstStyle/>
                    <a:p>
                      <a:pPr marL="450215">
                        <a:lnSpc>
                          <a:spcPct val="115000"/>
                        </a:lnSpc>
                        <a:spcAft>
                          <a:spcPts val="0"/>
                        </a:spcAft>
                      </a:pPr>
                      <a:r>
                        <a:rPr lang="ru-RU" sz="1200" dirty="0">
                          <a:effectLst/>
                        </a:rPr>
                        <a:t>Поставлено на учёт поднадзорных подъёмных сооружений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200">
                          <a:effectLst/>
                        </a:rPr>
                        <a:t>21490</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88190">
                <a:tc>
                  <a:txBody>
                    <a:bodyPr/>
                    <a:lstStyle/>
                    <a:p>
                      <a:pPr marL="450215">
                        <a:lnSpc>
                          <a:spcPct val="115000"/>
                        </a:lnSpc>
                        <a:spcAft>
                          <a:spcPts val="0"/>
                        </a:spcAft>
                      </a:pPr>
                      <a:r>
                        <a:rPr lang="ru-RU" sz="1200">
                          <a:effectLst/>
                        </a:rPr>
                        <a:t>Поставлено на учёт ОРПД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200">
                          <a:effectLst/>
                        </a:rPr>
                        <a:t>62681</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402986">
                <a:tc>
                  <a:txBody>
                    <a:bodyPr/>
                    <a:lstStyle/>
                    <a:p>
                      <a:pPr>
                        <a:lnSpc>
                          <a:spcPct val="115000"/>
                        </a:lnSpc>
                        <a:spcAft>
                          <a:spcPts val="0"/>
                        </a:spcAft>
                      </a:pPr>
                      <a:r>
                        <a:rPr lang="ru-RU" sz="1200">
                          <a:effectLst/>
                        </a:rPr>
                        <a:t>Объекты капитального строительства и реконструкции</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200">
                          <a:effectLst/>
                        </a:rPr>
                        <a:t>1864</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402986">
                <a:tc>
                  <a:txBody>
                    <a:bodyPr/>
                    <a:lstStyle/>
                    <a:p>
                      <a:pPr>
                        <a:lnSpc>
                          <a:spcPct val="115000"/>
                        </a:lnSpc>
                        <a:spcAft>
                          <a:spcPts val="0"/>
                        </a:spcAft>
                      </a:pPr>
                      <a:r>
                        <a:rPr lang="ru-RU" sz="1200">
                          <a:effectLst/>
                        </a:rPr>
                        <a:t>Объекты электроэнергетики</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200">
                          <a:effectLst/>
                        </a:rPr>
                        <a:t>25229</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88190">
                <a:tc>
                  <a:txBody>
                    <a:bodyPr/>
                    <a:lstStyle/>
                    <a:p>
                      <a:pPr>
                        <a:lnSpc>
                          <a:spcPct val="115000"/>
                        </a:lnSpc>
                        <a:spcAft>
                          <a:spcPts val="0"/>
                        </a:spcAft>
                      </a:pPr>
                      <a:r>
                        <a:rPr lang="ru-RU" sz="1200" dirty="0">
                          <a:effectLst/>
                        </a:rPr>
                        <a:t>Гидротехнические сооружения</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200" dirty="0">
                          <a:effectLst/>
                        </a:rPr>
                        <a:t>123</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
        <p:nvSpPr>
          <p:cNvPr id="17" name="Rectangle 7"/>
          <p:cNvSpPr>
            <a:spLocks noChangeArrowheads="1"/>
          </p:cNvSpPr>
          <p:nvPr/>
        </p:nvSpPr>
        <p:spPr bwMode="auto">
          <a:xfrm>
            <a:off x="1231229" y="404739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Arial" panose="020B0604020202020204" pitchFamily="34" charset="0"/>
              </a:rPr>
              <a:t/>
            </a:r>
            <a:br>
              <a:rPr kumimoji="0" lang="ru-RU" altLang="ru-RU" sz="1800" b="0" i="0" u="none" strike="noStrike" cap="none" normalizeH="0" baseline="0" smtClean="0">
                <a:ln>
                  <a:noFill/>
                </a:ln>
                <a:solidFill>
                  <a:schemeClr val="tx1"/>
                </a:solidFill>
                <a:effectLst/>
                <a:latin typeface="Arial" panose="020B0604020202020204" pitchFamily="34" charset="0"/>
              </a:rPr>
            </a:b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673813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135560" y="209546"/>
            <a:ext cx="7868367" cy="490068"/>
          </a:xfrm>
        </p:spPr>
        <p:txBody>
          <a:bodyPr>
            <a:noAutofit/>
          </a:bodyPr>
          <a:lstStyle/>
          <a:p>
            <a:pPr algn="ctr"/>
            <a:r>
              <a:rPr lang="ru-RU" sz="3200" dirty="0" smtClean="0">
                <a:solidFill>
                  <a:schemeClr val="accent4">
                    <a:lumMod val="50000"/>
                  </a:schemeClr>
                </a:solidFill>
              </a:rPr>
              <a:t>Классификация</a:t>
            </a:r>
            <a:r>
              <a:rPr lang="ru-RU" sz="3200" dirty="0" smtClean="0"/>
              <a:t> и количество </a:t>
            </a:r>
            <a:r>
              <a:rPr lang="ru-RU" sz="3200" dirty="0" smtClean="0">
                <a:solidFill>
                  <a:schemeClr val="accent5">
                    <a:lumMod val="75000"/>
                  </a:schemeClr>
                </a:solidFill>
              </a:rPr>
              <a:t>ОПО</a:t>
            </a:r>
            <a:endParaRPr lang="ru-RU" sz="3200" dirty="0">
              <a:solidFill>
                <a:schemeClr val="accent5">
                  <a:lumMod val="75000"/>
                </a:schemeClr>
              </a:solidFill>
            </a:endParaRPr>
          </a:p>
        </p:txBody>
      </p:sp>
      <p:sp>
        <p:nvSpPr>
          <p:cNvPr id="14" name="Нижний колонтитул 3"/>
          <p:cNvSpPr txBox="1">
            <a:spLocks/>
          </p:cNvSpPr>
          <p:nvPr/>
        </p:nvSpPr>
        <p:spPr>
          <a:xfrm>
            <a:off x="8832304" y="6409926"/>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smtClean="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endParaRPr lang="ru-RU" sz="1200" i="1" dirty="0">
              <a:solidFill>
                <a:srgbClr val="3103F7"/>
              </a:solidFill>
              <a:latin typeface="Times New Roman" panose="02020603050405020304" pitchFamily="18" charset="0"/>
              <a:cs typeface="Times New Roman" panose="02020603050405020304" pitchFamily="18" charset="0"/>
            </a:endParaRPr>
          </a:p>
        </p:txBody>
      </p:sp>
      <p:graphicFrame>
        <p:nvGraphicFramePr>
          <p:cNvPr id="17" name="Диаграмма 16"/>
          <p:cNvGraphicFramePr/>
          <p:nvPr>
            <p:extLst>
              <p:ext uri="{D42A27DB-BD31-4B8C-83A1-F6EECF244321}">
                <p14:modId xmlns:p14="http://schemas.microsoft.com/office/powerpoint/2010/main" val="477790206"/>
              </p:ext>
            </p:extLst>
          </p:nvPr>
        </p:nvGraphicFramePr>
        <p:xfrm>
          <a:off x="-312712" y="690568"/>
          <a:ext cx="7320128" cy="3853259"/>
        </p:xfrm>
        <a:graphic>
          <a:graphicData uri="http://schemas.openxmlformats.org/drawingml/2006/chart">
            <c:chart xmlns:c="http://schemas.openxmlformats.org/drawingml/2006/chart" xmlns:r="http://schemas.openxmlformats.org/officeDocument/2006/relationships" r:id="rId3"/>
          </a:graphicData>
        </a:graphic>
      </p:graphicFrame>
      <p:sp>
        <p:nvSpPr>
          <p:cNvPr id="18" name="Заголовок 4"/>
          <p:cNvSpPr txBox="1">
            <a:spLocks/>
          </p:cNvSpPr>
          <p:nvPr/>
        </p:nvSpPr>
        <p:spPr bwMode="auto">
          <a:xfrm>
            <a:off x="246903" y="4661035"/>
            <a:ext cx="11645680" cy="1364392"/>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Calibri" pitchFamily="34" charset="0"/>
              </a:defRPr>
            </a:lvl2pPr>
            <a:lvl3pPr algn="l" rtl="0" eaLnBrk="0" fontAlgn="base" hangingPunct="0">
              <a:spcBef>
                <a:spcPct val="0"/>
              </a:spcBef>
              <a:spcAft>
                <a:spcPct val="0"/>
              </a:spcAft>
              <a:defRPr sz="4000">
                <a:solidFill>
                  <a:schemeClr val="tx2"/>
                </a:solidFill>
                <a:latin typeface="Calibri" pitchFamily="34" charset="0"/>
              </a:defRPr>
            </a:lvl3pPr>
            <a:lvl4pPr algn="l" rtl="0" eaLnBrk="0" fontAlgn="base" hangingPunct="0">
              <a:spcBef>
                <a:spcPct val="0"/>
              </a:spcBef>
              <a:spcAft>
                <a:spcPct val="0"/>
              </a:spcAft>
              <a:defRPr sz="4000">
                <a:solidFill>
                  <a:schemeClr val="tx2"/>
                </a:solidFill>
                <a:latin typeface="Calibri" pitchFamily="34" charset="0"/>
              </a:defRPr>
            </a:lvl4pPr>
            <a:lvl5pPr algn="l" rtl="0" eaLnBrk="0" fontAlgn="base" hangingPunct="0">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a:lstStyle>
          <a:p>
            <a:pPr algn="ctr">
              <a:lnSpc>
                <a:spcPct val="150000"/>
              </a:lnSpc>
            </a:pPr>
            <a:r>
              <a:rPr lang="ru-RU" sz="2100" b="1" i="1" dirty="0">
                <a:solidFill>
                  <a:schemeClr val="tx1"/>
                </a:solidFill>
                <a:latin typeface="Times New Roman" panose="02020603050405020304" pitchFamily="18" charset="0"/>
                <a:cs typeface="Times New Roman" panose="02020603050405020304" pitchFamily="18" charset="0"/>
              </a:rPr>
              <a:t>За 2022 год в Реестре ОПО зарегистрировано 676 поднадзорных </a:t>
            </a:r>
            <a:r>
              <a:rPr lang="ru-RU" sz="2100" b="1" i="1" dirty="0" smtClean="0">
                <a:solidFill>
                  <a:schemeClr val="tx1"/>
                </a:solidFill>
                <a:latin typeface="Times New Roman" panose="02020603050405020304" pitchFamily="18" charset="0"/>
                <a:cs typeface="Times New Roman" panose="02020603050405020304" pitchFamily="18" charset="0"/>
              </a:rPr>
              <a:t>ОПО</a:t>
            </a:r>
          </a:p>
          <a:p>
            <a:pPr algn="ctr">
              <a:lnSpc>
                <a:spcPct val="150000"/>
              </a:lnSpc>
            </a:pPr>
            <a:r>
              <a:rPr lang="ru-RU" sz="2100" b="1" i="1" dirty="0">
                <a:solidFill>
                  <a:schemeClr val="tx1"/>
                </a:solidFill>
                <a:latin typeface="Times New Roman" panose="02020603050405020304" pitchFamily="18" charset="0"/>
                <a:cs typeface="Times New Roman" panose="02020603050405020304" pitchFamily="18" charset="0"/>
              </a:rPr>
              <a:t>За </a:t>
            </a:r>
            <a:r>
              <a:rPr lang="ru-RU" sz="2100" b="1" i="1" dirty="0" smtClean="0">
                <a:solidFill>
                  <a:schemeClr val="tx1"/>
                </a:solidFill>
                <a:latin typeface="Times New Roman" panose="02020603050405020304" pitchFamily="18" charset="0"/>
                <a:cs typeface="Times New Roman" panose="02020603050405020304" pitchFamily="18" charset="0"/>
              </a:rPr>
              <a:t>2 </a:t>
            </a:r>
            <a:r>
              <a:rPr lang="ru-RU" sz="2100" b="1" i="1" dirty="0">
                <a:solidFill>
                  <a:schemeClr val="tx1"/>
                </a:solidFill>
                <a:latin typeface="Times New Roman" panose="02020603050405020304" pitchFamily="18" charset="0"/>
                <a:cs typeface="Times New Roman" panose="02020603050405020304" pitchFamily="18" charset="0"/>
              </a:rPr>
              <a:t>квартал 2023 года в Реестре ОПО зарегистрировано </a:t>
            </a:r>
            <a:r>
              <a:rPr lang="ru-RU" sz="2100" b="1" i="1" dirty="0" smtClean="0">
                <a:solidFill>
                  <a:schemeClr val="tx1"/>
                </a:solidFill>
                <a:latin typeface="Times New Roman" panose="02020603050405020304" pitchFamily="18" charset="0"/>
                <a:cs typeface="Times New Roman" panose="02020603050405020304" pitchFamily="18" charset="0"/>
              </a:rPr>
              <a:t>464 </a:t>
            </a:r>
            <a:r>
              <a:rPr lang="ru-RU" sz="2100" b="1" i="1" dirty="0">
                <a:solidFill>
                  <a:schemeClr val="tx1"/>
                </a:solidFill>
                <a:latin typeface="Times New Roman" panose="02020603050405020304" pitchFamily="18" charset="0"/>
                <a:cs typeface="Times New Roman" panose="02020603050405020304" pitchFamily="18" charset="0"/>
              </a:rPr>
              <a:t>поднадзорных ОПО</a:t>
            </a:r>
          </a:p>
          <a:p>
            <a:pPr algn="ctr"/>
            <a:endParaRPr lang="ru-RU" sz="2100" b="1" i="1" dirty="0">
              <a:solidFill>
                <a:srgbClr val="3103F7"/>
              </a:solidFill>
              <a:latin typeface="Times New Roman" panose="02020603050405020304" pitchFamily="18" charset="0"/>
              <a:cs typeface="Times New Roman" panose="02020603050405020304" pitchFamily="18" charset="0"/>
            </a:endParaRPr>
          </a:p>
        </p:txBody>
      </p:sp>
      <p:pic>
        <p:nvPicPr>
          <p:cNvPr id="3" name="Объект 2"/>
          <p:cNvPicPr>
            <a:picLocks noGrp="1" noChangeAspect="1"/>
          </p:cNvPicPr>
          <p:nvPr>
            <p:ph sz="half" idx="2"/>
          </p:nvPr>
        </p:nvPicPr>
        <p:blipFill>
          <a:blip r:embed="rId4"/>
          <a:stretch>
            <a:fillRect/>
          </a:stretch>
        </p:blipFill>
        <p:spPr>
          <a:xfrm>
            <a:off x="6241504" y="727062"/>
            <a:ext cx="5181600" cy="3549475"/>
          </a:xfrm>
          <a:prstGeom prst="rect">
            <a:avLst/>
          </a:prstGeom>
        </p:spPr>
      </p:pic>
    </p:spTree>
    <p:extLst>
      <p:ext uri="{BB962C8B-B14F-4D97-AF65-F5344CB8AC3E}">
        <p14:creationId xmlns:p14="http://schemas.microsoft.com/office/powerpoint/2010/main" val="1376338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Диаграмма 15">
            <a:extLst>
              <a:ext uri="{FF2B5EF4-FFF2-40B4-BE49-F238E27FC236}">
                <a16:creationId xmlns:a16="http://schemas.microsoft.com/office/drawing/2014/main" xmlns="" id="{DB92567C-CFE1-D950-D347-8A9D70A8F274}"/>
              </a:ext>
            </a:extLst>
          </p:cNvPr>
          <p:cNvGraphicFramePr/>
          <p:nvPr>
            <p:extLst>
              <p:ext uri="{D42A27DB-BD31-4B8C-83A1-F6EECF244321}">
                <p14:modId xmlns:p14="http://schemas.microsoft.com/office/powerpoint/2010/main" val="2828949091"/>
              </p:ext>
            </p:extLst>
          </p:nvPr>
        </p:nvGraphicFramePr>
        <p:xfrm>
          <a:off x="1343472" y="1024146"/>
          <a:ext cx="9408368" cy="5833854"/>
        </p:xfrm>
        <a:graphic>
          <a:graphicData uri="http://schemas.openxmlformats.org/drawingml/2006/chart">
            <c:chart xmlns:c="http://schemas.openxmlformats.org/drawingml/2006/chart" xmlns:r="http://schemas.openxmlformats.org/officeDocument/2006/relationships" r:id="rId2"/>
          </a:graphicData>
        </a:graphic>
      </p:graphicFrame>
      <p:sp>
        <p:nvSpPr>
          <p:cNvPr id="11" name="Нижний колонтитул 3"/>
          <p:cNvSpPr txBox="1">
            <a:spLocks/>
          </p:cNvSpPr>
          <p:nvPr/>
        </p:nvSpPr>
        <p:spPr>
          <a:xfrm>
            <a:off x="8832304" y="6409926"/>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smtClean="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endParaRPr lang="ru-RU" sz="1200" i="1" dirty="0">
              <a:solidFill>
                <a:srgbClr val="3103F7"/>
              </a:solidFill>
              <a:latin typeface="Times New Roman" panose="02020603050405020304" pitchFamily="18" charset="0"/>
              <a:cs typeface="Times New Roman" panose="02020603050405020304" pitchFamily="18" charset="0"/>
            </a:endParaRPr>
          </a:p>
        </p:txBody>
      </p:sp>
      <p:sp>
        <p:nvSpPr>
          <p:cNvPr id="13" name="Заголовок 4"/>
          <p:cNvSpPr txBox="1">
            <a:spLocks/>
          </p:cNvSpPr>
          <p:nvPr/>
        </p:nvSpPr>
        <p:spPr>
          <a:xfrm>
            <a:off x="2135560" y="209546"/>
            <a:ext cx="7868367" cy="490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ru-RU" sz="3200" dirty="0">
                <a:solidFill>
                  <a:schemeClr val="accent4">
                    <a:lumMod val="50000"/>
                  </a:schemeClr>
                </a:solidFill>
              </a:rPr>
              <a:t>ОПО нефтегазового комплекса </a:t>
            </a:r>
            <a:endParaRPr lang="ru-RU" sz="3200" dirty="0">
              <a:solidFill>
                <a:schemeClr val="accent5">
                  <a:lumMod val="75000"/>
                </a:schemeClr>
              </a:solidFill>
            </a:endParaRPr>
          </a:p>
        </p:txBody>
      </p:sp>
    </p:spTree>
    <p:extLst>
      <p:ext uri="{BB962C8B-B14F-4D97-AF65-F5344CB8AC3E}">
        <p14:creationId xmlns:p14="http://schemas.microsoft.com/office/powerpoint/2010/main" val="33120274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8273" y="-99392"/>
            <a:ext cx="10364395" cy="634082"/>
          </a:xfrm>
        </p:spPr>
        <p:txBody>
          <a:bodyPr/>
          <a:lstStyle/>
          <a:p>
            <a:pPr algn="ctr"/>
            <a:r>
              <a:rPr lang="ru-RU" sz="2400" dirty="0" smtClean="0"/>
              <a:t>Контрольная (надзорная) деятельность в 2023 году</a:t>
            </a:r>
            <a:endParaRPr lang="ru-RU" sz="2400" dirty="0"/>
          </a:p>
        </p:txBody>
      </p:sp>
      <p:sp>
        <p:nvSpPr>
          <p:cNvPr id="6" name="Нижний колонтитул 3"/>
          <p:cNvSpPr txBox="1">
            <a:spLocks/>
          </p:cNvSpPr>
          <p:nvPr/>
        </p:nvSpPr>
        <p:spPr>
          <a:xfrm>
            <a:off x="8832304" y="6409926"/>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dirty="0" smtClean="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endParaRPr lang="ru-RU" sz="1200" i="1" dirty="0">
              <a:solidFill>
                <a:srgbClr val="3103F7"/>
              </a:solidFill>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4007465405"/>
              </p:ext>
            </p:extLst>
          </p:nvPr>
        </p:nvGraphicFramePr>
        <p:xfrm>
          <a:off x="1055440" y="1021901"/>
          <a:ext cx="9937101" cy="5503445"/>
        </p:xfrm>
        <a:graphic>
          <a:graphicData uri="http://schemas.openxmlformats.org/drawingml/2006/table">
            <a:tbl>
              <a:tblPr firstRow="1" firstCol="1" bandRow="1">
                <a:tableStyleId>{5C22544A-7EE6-4342-B048-85BDC9FD1C3A}</a:tableStyleId>
              </a:tblPr>
              <a:tblGrid>
                <a:gridCol w="3339605"/>
                <a:gridCol w="1629825"/>
                <a:gridCol w="853132"/>
                <a:gridCol w="853132"/>
                <a:gridCol w="748577"/>
                <a:gridCol w="755606"/>
                <a:gridCol w="755606"/>
                <a:gridCol w="1001618"/>
              </a:tblGrid>
              <a:tr h="269536">
                <a:tc rowSpan="2">
                  <a:txBody>
                    <a:bodyPr/>
                    <a:lstStyle/>
                    <a:p>
                      <a:pPr algn="ctr">
                        <a:lnSpc>
                          <a:spcPct val="115000"/>
                        </a:lnSpc>
                        <a:spcAft>
                          <a:spcPts val="0"/>
                        </a:spcAft>
                      </a:pPr>
                      <a:r>
                        <a:rPr lang="ru-RU" sz="1200" dirty="0">
                          <a:effectLst/>
                        </a:rPr>
                        <a:t>Группа надзора</a:t>
                      </a:r>
                      <a:endParaRPr lang="ru-RU" sz="1100" dirty="0">
                        <a:effectLst/>
                        <a:latin typeface="Calibri" panose="020F0502020204030204" pitchFamily="34" charset="0"/>
                      </a:endParaRPr>
                    </a:p>
                  </a:txBody>
                  <a:tcPr marL="68580" marR="68580" marT="0" marB="0" anchor="ctr"/>
                </a:tc>
                <a:tc gridSpan="3">
                  <a:txBody>
                    <a:bodyPr/>
                    <a:lstStyle/>
                    <a:p>
                      <a:pPr algn="ctr">
                        <a:lnSpc>
                          <a:spcPct val="115000"/>
                        </a:lnSpc>
                        <a:spcAft>
                          <a:spcPts val="0"/>
                        </a:spcAft>
                      </a:pPr>
                      <a:r>
                        <a:rPr lang="ru-RU" sz="1200" dirty="0">
                          <a:effectLst/>
                        </a:rPr>
                        <a:t>6 месяцев 2022 года</a:t>
                      </a:r>
                      <a:endParaRPr lang="ru-RU" sz="1100" dirty="0">
                        <a:effectLst/>
                        <a:latin typeface="Calibri" panose="020F0502020204030204" pitchFamily="34" charset="0"/>
                      </a:endParaRPr>
                    </a:p>
                  </a:txBody>
                  <a:tcPr marL="68580" marR="68580" marT="0" marB="0" anchor="ct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1200">
                          <a:effectLst/>
                        </a:rPr>
                        <a:t>6 месяцев 2023 года</a:t>
                      </a:r>
                      <a:endParaRPr lang="ru-RU" sz="1100">
                        <a:effectLst/>
                        <a:latin typeface="Calibri" panose="020F0502020204030204" pitchFamily="34" charset="0"/>
                      </a:endParaRPr>
                    </a:p>
                  </a:txBody>
                  <a:tcPr marL="68580" marR="68580" marT="0" marB="0" anchor="ctr"/>
                </a:tc>
                <a:tc hMerge="1">
                  <a:txBody>
                    <a:bodyPr/>
                    <a:lstStyle/>
                    <a:p>
                      <a:endParaRPr lang="ru-RU"/>
                    </a:p>
                  </a:txBody>
                  <a:tcPr/>
                </a:tc>
                <a:tc hMerge="1">
                  <a:txBody>
                    <a:bodyPr/>
                    <a:lstStyle/>
                    <a:p>
                      <a:endParaRPr lang="ru-RU"/>
                    </a:p>
                  </a:txBody>
                  <a:tcPr/>
                </a:tc>
                <a:tc rowSpan="2">
                  <a:txBody>
                    <a:bodyPr/>
                    <a:lstStyle/>
                    <a:p>
                      <a:pPr algn="ctr">
                        <a:lnSpc>
                          <a:spcPct val="115000"/>
                        </a:lnSpc>
                        <a:spcAft>
                          <a:spcPts val="0"/>
                        </a:spcAft>
                      </a:pPr>
                      <a:r>
                        <a:rPr lang="ru-RU" sz="1200">
                          <a:effectLst/>
                        </a:rPr>
                        <a:t>Прирост 2023 к 2022</a:t>
                      </a:r>
                      <a:endParaRPr lang="ru-RU" sz="1100">
                        <a:effectLst/>
                        <a:latin typeface="Calibri" panose="020F0502020204030204" pitchFamily="34" charset="0"/>
                      </a:endParaRPr>
                    </a:p>
                  </a:txBody>
                  <a:tcPr marL="68580" marR="68580" marT="0" marB="0" anchor="ctr"/>
                </a:tc>
              </a:tr>
              <a:tr h="572613">
                <a:tc vMerge="1">
                  <a:txBody>
                    <a:bodyPr/>
                    <a:lstStyle/>
                    <a:p>
                      <a:endParaRPr lang="ru-RU"/>
                    </a:p>
                  </a:txBody>
                  <a:tcPr/>
                </a:tc>
                <a:tc>
                  <a:txBody>
                    <a:bodyPr/>
                    <a:lstStyle/>
                    <a:p>
                      <a:pPr algn="ctr">
                        <a:lnSpc>
                          <a:spcPct val="115000"/>
                        </a:lnSpc>
                        <a:spcAft>
                          <a:spcPts val="0"/>
                        </a:spcAft>
                      </a:pPr>
                      <a:r>
                        <a:rPr lang="ru-RU" sz="1200" dirty="0">
                          <a:effectLst/>
                        </a:rPr>
                        <a:t>Всего</a:t>
                      </a:r>
                      <a:endParaRPr lang="ru-RU" sz="1100" dirty="0">
                        <a:effectLst/>
                        <a:latin typeface="Calibri" panose="020F0502020204030204" pitchFamily="34" charset="0"/>
                      </a:endParaRPr>
                    </a:p>
                  </a:txBody>
                  <a:tcPr marL="68580" marR="68580" marT="0" marB="0" anchor="ctr"/>
                </a:tc>
                <a:tc>
                  <a:txBody>
                    <a:bodyPr/>
                    <a:lstStyle/>
                    <a:p>
                      <a:pPr algn="ctr">
                        <a:lnSpc>
                          <a:spcPct val="115000"/>
                        </a:lnSpc>
                        <a:spcAft>
                          <a:spcPts val="0"/>
                        </a:spcAft>
                      </a:pPr>
                      <a:r>
                        <a:rPr lang="ru-RU" sz="1200">
                          <a:effectLst/>
                        </a:rPr>
                        <a:t>Плановые</a:t>
                      </a:r>
                      <a:endParaRPr lang="ru-RU" sz="1100">
                        <a:effectLst/>
                        <a:latin typeface="Calibri" panose="020F0502020204030204" pitchFamily="34" charset="0"/>
                      </a:endParaRPr>
                    </a:p>
                  </a:txBody>
                  <a:tcPr marL="68580" marR="68580" marT="0" marB="0" anchor="ctr"/>
                </a:tc>
                <a:tc>
                  <a:txBody>
                    <a:bodyPr/>
                    <a:lstStyle/>
                    <a:p>
                      <a:pPr algn="ctr">
                        <a:lnSpc>
                          <a:spcPct val="115000"/>
                        </a:lnSpc>
                        <a:spcAft>
                          <a:spcPts val="0"/>
                        </a:spcAft>
                      </a:pPr>
                      <a:r>
                        <a:rPr lang="ru-RU" sz="1200">
                          <a:effectLst/>
                        </a:rPr>
                        <a:t>Иные</a:t>
                      </a:r>
                      <a:endParaRPr lang="ru-RU" sz="1100">
                        <a:effectLst/>
                        <a:latin typeface="Calibri" panose="020F0502020204030204" pitchFamily="34" charset="0"/>
                      </a:endParaRPr>
                    </a:p>
                  </a:txBody>
                  <a:tcPr marL="68580" marR="68580" marT="0" marB="0" anchor="ctr"/>
                </a:tc>
                <a:tc>
                  <a:txBody>
                    <a:bodyPr/>
                    <a:lstStyle/>
                    <a:p>
                      <a:pPr algn="ctr">
                        <a:lnSpc>
                          <a:spcPct val="115000"/>
                        </a:lnSpc>
                        <a:spcAft>
                          <a:spcPts val="0"/>
                        </a:spcAft>
                      </a:pPr>
                      <a:r>
                        <a:rPr lang="ru-RU" sz="1200">
                          <a:effectLst/>
                        </a:rPr>
                        <a:t>Всего</a:t>
                      </a:r>
                      <a:endParaRPr lang="ru-RU" sz="1100">
                        <a:effectLst/>
                        <a:latin typeface="Calibri" panose="020F0502020204030204" pitchFamily="34" charset="0"/>
                      </a:endParaRPr>
                    </a:p>
                  </a:txBody>
                  <a:tcPr marL="68580" marR="68580" marT="0" marB="0" anchor="ctr"/>
                </a:tc>
                <a:tc>
                  <a:txBody>
                    <a:bodyPr/>
                    <a:lstStyle/>
                    <a:p>
                      <a:pPr algn="ctr">
                        <a:lnSpc>
                          <a:spcPct val="115000"/>
                        </a:lnSpc>
                        <a:spcAft>
                          <a:spcPts val="0"/>
                        </a:spcAft>
                      </a:pPr>
                      <a:r>
                        <a:rPr lang="ru-RU" sz="1200">
                          <a:effectLst/>
                        </a:rPr>
                        <a:t>Плановые</a:t>
                      </a:r>
                      <a:endParaRPr lang="ru-RU" sz="1100">
                        <a:effectLst/>
                        <a:latin typeface="Calibri" panose="020F0502020204030204" pitchFamily="34" charset="0"/>
                      </a:endParaRPr>
                    </a:p>
                  </a:txBody>
                  <a:tcPr marL="68580" marR="68580" marT="0" marB="0" anchor="ctr"/>
                </a:tc>
                <a:tc>
                  <a:txBody>
                    <a:bodyPr/>
                    <a:lstStyle/>
                    <a:p>
                      <a:pPr algn="ctr">
                        <a:lnSpc>
                          <a:spcPct val="115000"/>
                        </a:lnSpc>
                        <a:spcAft>
                          <a:spcPts val="0"/>
                        </a:spcAft>
                      </a:pPr>
                      <a:r>
                        <a:rPr lang="ru-RU" sz="1200">
                          <a:effectLst/>
                        </a:rPr>
                        <a:t>Иные</a:t>
                      </a:r>
                      <a:endParaRPr lang="ru-RU" sz="1100">
                        <a:effectLst/>
                        <a:latin typeface="Calibri" panose="020F0502020204030204" pitchFamily="34" charset="0"/>
                      </a:endParaRPr>
                    </a:p>
                  </a:txBody>
                  <a:tcPr marL="68580" marR="68580" marT="0" marB="0" anchor="ctr"/>
                </a:tc>
                <a:tc vMerge="1">
                  <a:txBody>
                    <a:bodyPr/>
                    <a:lstStyle/>
                    <a:p>
                      <a:endParaRPr lang="ru-RU"/>
                    </a:p>
                  </a:txBody>
                  <a:tcPr/>
                </a:tc>
              </a:tr>
              <a:tr h="269536">
                <a:tc>
                  <a:txBody>
                    <a:bodyPr/>
                    <a:lstStyle/>
                    <a:p>
                      <a:pPr algn="ctr">
                        <a:lnSpc>
                          <a:spcPct val="115000"/>
                        </a:lnSpc>
                        <a:spcAft>
                          <a:spcPts val="0"/>
                        </a:spcAft>
                      </a:pPr>
                      <a:r>
                        <a:rPr lang="ru-RU" sz="1200">
                          <a:effectLst/>
                        </a:rPr>
                        <a:t>1</a:t>
                      </a:r>
                      <a:endParaRPr lang="ru-RU" sz="1100">
                        <a:effectLst/>
                        <a:latin typeface="Calibri" panose="020F0502020204030204" pitchFamily="34" charset="0"/>
                      </a:endParaRPr>
                    </a:p>
                  </a:txBody>
                  <a:tcPr marL="68580" marR="68580" marT="0" marB="0" anchor="ctr"/>
                </a:tc>
                <a:tc>
                  <a:txBody>
                    <a:bodyPr/>
                    <a:lstStyle/>
                    <a:p>
                      <a:pPr algn="ctr">
                        <a:lnSpc>
                          <a:spcPct val="115000"/>
                        </a:lnSpc>
                        <a:spcAft>
                          <a:spcPts val="0"/>
                        </a:spcAft>
                      </a:pPr>
                      <a:r>
                        <a:rPr lang="ru-RU" sz="1200" dirty="0">
                          <a:effectLst/>
                        </a:rPr>
                        <a:t>2</a:t>
                      </a:r>
                      <a:endParaRPr lang="ru-RU" sz="1100" dirty="0">
                        <a:effectLst/>
                        <a:latin typeface="Calibri" panose="020F0502020204030204" pitchFamily="34" charset="0"/>
                      </a:endParaRPr>
                    </a:p>
                  </a:txBody>
                  <a:tcPr marL="68580" marR="68580" marT="0" marB="0" anchor="ctr"/>
                </a:tc>
                <a:tc>
                  <a:txBody>
                    <a:bodyPr/>
                    <a:lstStyle/>
                    <a:p>
                      <a:pPr algn="ctr">
                        <a:lnSpc>
                          <a:spcPct val="115000"/>
                        </a:lnSpc>
                        <a:spcAft>
                          <a:spcPts val="0"/>
                        </a:spcAft>
                      </a:pPr>
                      <a:r>
                        <a:rPr lang="ru-RU" sz="1200">
                          <a:effectLst/>
                        </a:rPr>
                        <a:t>3</a:t>
                      </a:r>
                      <a:endParaRPr lang="ru-RU" sz="1100">
                        <a:effectLst/>
                        <a:latin typeface="Calibri" panose="020F0502020204030204" pitchFamily="34" charset="0"/>
                      </a:endParaRPr>
                    </a:p>
                  </a:txBody>
                  <a:tcPr marL="68580" marR="68580" marT="0" marB="0" anchor="ctr"/>
                </a:tc>
                <a:tc>
                  <a:txBody>
                    <a:bodyPr/>
                    <a:lstStyle/>
                    <a:p>
                      <a:pPr algn="ctr">
                        <a:lnSpc>
                          <a:spcPct val="115000"/>
                        </a:lnSpc>
                        <a:spcAft>
                          <a:spcPts val="0"/>
                        </a:spcAft>
                      </a:pPr>
                      <a:r>
                        <a:rPr lang="ru-RU" sz="1200">
                          <a:effectLst/>
                        </a:rPr>
                        <a:t>4</a:t>
                      </a:r>
                      <a:endParaRPr lang="ru-RU" sz="1100">
                        <a:effectLst/>
                        <a:latin typeface="Calibri" panose="020F0502020204030204" pitchFamily="34" charset="0"/>
                      </a:endParaRPr>
                    </a:p>
                  </a:txBody>
                  <a:tcPr marL="68580" marR="68580" marT="0" marB="0" anchor="ctr"/>
                </a:tc>
                <a:tc>
                  <a:txBody>
                    <a:bodyPr/>
                    <a:lstStyle/>
                    <a:p>
                      <a:pPr algn="ctr">
                        <a:lnSpc>
                          <a:spcPct val="115000"/>
                        </a:lnSpc>
                        <a:spcAft>
                          <a:spcPts val="0"/>
                        </a:spcAft>
                      </a:pPr>
                      <a:r>
                        <a:rPr lang="ru-RU" sz="1200">
                          <a:effectLst/>
                        </a:rPr>
                        <a:t>5</a:t>
                      </a:r>
                      <a:endParaRPr lang="ru-RU" sz="1100">
                        <a:effectLst/>
                        <a:latin typeface="Calibri" panose="020F0502020204030204" pitchFamily="34" charset="0"/>
                      </a:endParaRPr>
                    </a:p>
                  </a:txBody>
                  <a:tcPr marL="68580" marR="68580" marT="0" marB="0" anchor="ctr"/>
                </a:tc>
                <a:tc>
                  <a:txBody>
                    <a:bodyPr/>
                    <a:lstStyle/>
                    <a:p>
                      <a:pPr algn="ctr">
                        <a:lnSpc>
                          <a:spcPct val="115000"/>
                        </a:lnSpc>
                        <a:spcAft>
                          <a:spcPts val="0"/>
                        </a:spcAft>
                      </a:pPr>
                      <a:r>
                        <a:rPr lang="ru-RU" sz="1200">
                          <a:effectLst/>
                        </a:rPr>
                        <a:t>6</a:t>
                      </a:r>
                      <a:endParaRPr lang="ru-RU" sz="1100">
                        <a:effectLst/>
                        <a:latin typeface="Calibri" panose="020F0502020204030204" pitchFamily="34" charset="0"/>
                      </a:endParaRPr>
                    </a:p>
                  </a:txBody>
                  <a:tcPr marL="68580" marR="68580" marT="0" marB="0" anchor="ctr"/>
                </a:tc>
                <a:tc>
                  <a:txBody>
                    <a:bodyPr/>
                    <a:lstStyle/>
                    <a:p>
                      <a:pPr algn="ctr">
                        <a:lnSpc>
                          <a:spcPct val="115000"/>
                        </a:lnSpc>
                        <a:spcAft>
                          <a:spcPts val="0"/>
                        </a:spcAft>
                      </a:pPr>
                      <a:r>
                        <a:rPr lang="ru-RU" sz="1200">
                          <a:effectLst/>
                        </a:rPr>
                        <a:t>7</a:t>
                      </a:r>
                      <a:endParaRPr lang="ru-RU" sz="1100">
                        <a:effectLst/>
                        <a:latin typeface="Calibri" panose="020F0502020204030204" pitchFamily="34" charset="0"/>
                      </a:endParaRPr>
                    </a:p>
                  </a:txBody>
                  <a:tcPr marL="68580" marR="68580" marT="0" marB="0" anchor="ctr"/>
                </a:tc>
                <a:tc>
                  <a:txBody>
                    <a:bodyPr/>
                    <a:lstStyle/>
                    <a:p>
                      <a:pPr algn="ctr">
                        <a:lnSpc>
                          <a:spcPct val="115000"/>
                        </a:lnSpc>
                        <a:spcAft>
                          <a:spcPts val="0"/>
                        </a:spcAft>
                      </a:pPr>
                      <a:r>
                        <a:rPr lang="ru-RU" sz="1200">
                          <a:effectLst/>
                        </a:rPr>
                        <a:t>8</a:t>
                      </a:r>
                      <a:endParaRPr lang="ru-RU" sz="1100">
                        <a:effectLst/>
                        <a:latin typeface="Calibri" panose="020F0502020204030204" pitchFamily="34" charset="0"/>
                      </a:endParaRPr>
                    </a:p>
                  </a:txBody>
                  <a:tcPr marL="68580" marR="68580" marT="0" marB="0" anchor="ctr"/>
                </a:tc>
              </a:tr>
              <a:tr h="771955">
                <a:tc>
                  <a:txBody>
                    <a:bodyPr/>
                    <a:lstStyle/>
                    <a:p>
                      <a:pPr algn="l">
                        <a:lnSpc>
                          <a:spcPct val="115000"/>
                        </a:lnSpc>
                        <a:spcAft>
                          <a:spcPts val="0"/>
                        </a:spcAft>
                      </a:pPr>
                      <a:r>
                        <a:rPr lang="ru-RU" sz="1100" dirty="0">
                          <a:effectLst/>
                        </a:rPr>
                        <a:t>Федеральный государственный надзор в области промышленной безопасности опасных производственных объектов</a:t>
                      </a:r>
                      <a:endParaRPr lang="ru-RU" sz="1100" dirty="0">
                        <a:effectLst/>
                        <a:latin typeface="Calibri" panose="020F0502020204030204" pitchFamily="34" charset="0"/>
                      </a:endParaRPr>
                    </a:p>
                  </a:txBody>
                  <a:tcPr marL="68580" marR="68580" marT="0" marB="0"/>
                </a:tc>
                <a:tc>
                  <a:txBody>
                    <a:bodyPr/>
                    <a:lstStyle/>
                    <a:p>
                      <a:pPr algn="ctr">
                        <a:lnSpc>
                          <a:spcPct val="115000"/>
                        </a:lnSpc>
                        <a:spcAft>
                          <a:spcPts val="0"/>
                        </a:spcAft>
                      </a:pPr>
                      <a:r>
                        <a:rPr lang="ru-RU" sz="1200" dirty="0">
                          <a:effectLst/>
                        </a:rPr>
                        <a:t>794</a:t>
                      </a:r>
                      <a:endParaRPr lang="ru-RU" sz="1100" dirty="0">
                        <a:effectLst/>
                        <a:latin typeface="Calibri" panose="020F0502020204030204" pitchFamily="34" charset="0"/>
                      </a:endParaRPr>
                    </a:p>
                  </a:txBody>
                  <a:tcPr marL="68580" marR="68580" marT="0" marB="0" anchor="ctr"/>
                </a:tc>
                <a:tc>
                  <a:txBody>
                    <a:bodyPr/>
                    <a:lstStyle/>
                    <a:p>
                      <a:pPr algn="l">
                        <a:lnSpc>
                          <a:spcPct val="115000"/>
                        </a:lnSpc>
                        <a:spcAft>
                          <a:spcPts val="0"/>
                        </a:spcAft>
                      </a:pPr>
                      <a:r>
                        <a:rPr lang="ru-RU" sz="1200">
                          <a:effectLst/>
                        </a:rPr>
                        <a:t>118</a:t>
                      </a:r>
                      <a:endParaRPr lang="ru-RU" sz="1100">
                        <a:effectLst/>
                        <a:latin typeface="Calibri" panose="020F0502020204030204" pitchFamily="34" charset="0"/>
                      </a:endParaRPr>
                    </a:p>
                  </a:txBody>
                  <a:tcPr marL="68580" marR="68580" marT="0" marB="0" anchor="ctr"/>
                </a:tc>
                <a:tc>
                  <a:txBody>
                    <a:bodyPr/>
                    <a:lstStyle/>
                    <a:p>
                      <a:pPr algn="l">
                        <a:lnSpc>
                          <a:spcPct val="115000"/>
                        </a:lnSpc>
                        <a:spcAft>
                          <a:spcPts val="0"/>
                        </a:spcAft>
                      </a:pPr>
                      <a:r>
                        <a:rPr lang="ru-RU" sz="1200">
                          <a:effectLst/>
                        </a:rPr>
                        <a:t>676</a:t>
                      </a:r>
                      <a:endParaRPr lang="ru-RU" sz="1100">
                        <a:effectLst/>
                        <a:latin typeface="Calibri" panose="020F0502020204030204" pitchFamily="34" charset="0"/>
                      </a:endParaRPr>
                    </a:p>
                  </a:txBody>
                  <a:tcPr marL="68580" marR="68580" marT="0" marB="0" anchor="ctr"/>
                </a:tc>
                <a:tc>
                  <a:txBody>
                    <a:bodyPr/>
                    <a:lstStyle/>
                    <a:p>
                      <a:pPr algn="l">
                        <a:lnSpc>
                          <a:spcPct val="115000"/>
                        </a:lnSpc>
                        <a:spcAft>
                          <a:spcPts val="0"/>
                        </a:spcAft>
                      </a:pPr>
                      <a:r>
                        <a:rPr lang="ru-RU" sz="1200">
                          <a:effectLst/>
                        </a:rPr>
                        <a:t>446</a:t>
                      </a:r>
                      <a:endParaRPr lang="ru-RU" sz="1100">
                        <a:effectLst/>
                        <a:latin typeface="Calibri" panose="020F0502020204030204" pitchFamily="34" charset="0"/>
                      </a:endParaRPr>
                    </a:p>
                  </a:txBody>
                  <a:tcPr marL="68580" marR="68580" marT="0" marB="0" anchor="ctr"/>
                </a:tc>
                <a:tc>
                  <a:txBody>
                    <a:bodyPr/>
                    <a:lstStyle/>
                    <a:p>
                      <a:pPr algn="l">
                        <a:lnSpc>
                          <a:spcPct val="115000"/>
                        </a:lnSpc>
                        <a:spcAft>
                          <a:spcPts val="0"/>
                        </a:spcAft>
                      </a:pPr>
                      <a:r>
                        <a:rPr lang="ru-RU" sz="1200">
                          <a:effectLst/>
                        </a:rPr>
                        <a:t>156</a:t>
                      </a:r>
                      <a:endParaRPr lang="ru-RU" sz="1100">
                        <a:effectLst/>
                        <a:latin typeface="Calibri" panose="020F0502020204030204" pitchFamily="34" charset="0"/>
                      </a:endParaRPr>
                    </a:p>
                  </a:txBody>
                  <a:tcPr marL="68580" marR="68580" marT="0" marB="0" anchor="ctr"/>
                </a:tc>
                <a:tc>
                  <a:txBody>
                    <a:bodyPr/>
                    <a:lstStyle/>
                    <a:p>
                      <a:pPr algn="l">
                        <a:lnSpc>
                          <a:spcPct val="115000"/>
                        </a:lnSpc>
                        <a:spcAft>
                          <a:spcPts val="0"/>
                        </a:spcAft>
                      </a:pPr>
                      <a:r>
                        <a:rPr lang="ru-RU" sz="1200">
                          <a:effectLst/>
                        </a:rPr>
                        <a:t>290</a:t>
                      </a:r>
                      <a:endParaRPr lang="ru-RU" sz="1100">
                        <a:effectLst/>
                        <a:latin typeface="Calibri" panose="020F0502020204030204" pitchFamily="34" charset="0"/>
                      </a:endParaRPr>
                    </a:p>
                  </a:txBody>
                  <a:tcPr marL="68580" marR="68580" marT="0" marB="0" anchor="ctr"/>
                </a:tc>
                <a:tc>
                  <a:txBody>
                    <a:bodyPr/>
                    <a:lstStyle/>
                    <a:p>
                      <a:pPr algn="ctr">
                        <a:lnSpc>
                          <a:spcPct val="115000"/>
                        </a:lnSpc>
                        <a:spcAft>
                          <a:spcPts val="0"/>
                        </a:spcAft>
                      </a:pPr>
                      <a:r>
                        <a:rPr lang="ru-RU" sz="1200">
                          <a:effectLst/>
                        </a:rPr>
                        <a:t>-43,8%</a:t>
                      </a:r>
                      <a:endParaRPr lang="ru-RU" sz="1100">
                        <a:effectLst/>
                        <a:latin typeface="Calibri" panose="020F0502020204030204" pitchFamily="34" charset="0"/>
                      </a:endParaRPr>
                    </a:p>
                  </a:txBody>
                  <a:tcPr marL="68580" marR="68580" marT="0" marB="0" anchor="ctr"/>
                </a:tc>
              </a:tr>
              <a:tr h="509508">
                <a:tc>
                  <a:txBody>
                    <a:bodyPr/>
                    <a:lstStyle/>
                    <a:p>
                      <a:pPr algn="l">
                        <a:lnSpc>
                          <a:spcPct val="115000"/>
                        </a:lnSpc>
                        <a:spcAft>
                          <a:spcPts val="0"/>
                        </a:spcAft>
                      </a:pPr>
                      <a:r>
                        <a:rPr lang="ru-RU" sz="1100" dirty="0">
                          <a:effectLst/>
                        </a:rPr>
                        <a:t>Федеральный государственный энергетический надзор</a:t>
                      </a:r>
                      <a:endParaRPr lang="ru-RU" sz="1100" dirty="0">
                        <a:effectLst/>
                        <a:latin typeface="Calibri" panose="020F0502020204030204" pitchFamily="34" charset="0"/>
                      </a:endParaRPr>
                    </a:p>
                  </a:txBody>
                  <a:tcPr marL="68580" marR="68580" marT="0" marB="0"/>
                </a:tc>
                <a:tc>
                  <a:txBody>
                    <a:bodyPr/>
                    <a:lstStyle/>
                    <a:p>
                      <a:pPr algn="ctr">
                        <a:lnSpc>
                          <a:spcPct val="115000"/>
                        </a:lnSpc>
                        <a:spcAft>
                          <a:spcPts val="0"/>
                        </a:spcAft>
                      </a:pPr>
                      <a:r>
                        <a:rPr lang="ru-RU" sz="1200" dirty="0">
                          <a:effectLst/>
                        </a:rPr>
                        <a:t>5623</a:t>
                      </a:r>
                      <a:endParaRPr lang="ru-RU" sz="1100" dirty="0">
                        <a:effectLst/>
                        <a:latin typeface="Calibri" panose="020F0502020204030204" pitchFamily="34" charset="0"/>
                      </a:endParaRPr>
                    </a:p>
                  </a:txBody>
                  <a:tcPr marL="68580" marR="68580" marT="0" marB="0" anchor="ctr"/>
                </a:tc>
                <a:tc>
                  <a:txBody>
                    <a:bodyPr/>
                    <a:lstStyle/>
                    <a:p>
                      <a:pPr algn="l">
                        <a:lnSpc>
                          <a:spcPct val="115000"/>
                        </a:lnSpc>
                        <a:spcAft>
                          <a:spcPts val="0"/>
                        </a:spcAft>
                      </a:pPr>
                      <a:r>
                        <a:rPr lang="ru-RU" sz="1200">
                          <a:effectLst/>
                        </a:rPr>
                        <a:t>22</a:t>
                      </a:r>
                      <a:endParaRPr lang="ru-RU" sz="1100">
                        <a:effectLst/>
                        <a:latin typeface="Calibri" panose="020F0502020204030204" pitchFamily="34" charset="0"/>
                      </a:endParaRPr>
                    </a:p>
                  </a:txBody>
                  <a:tcPr marL="68580" marR="68580" marT="0" marB="0" anchor="ctr"/>
                </a:tc>
                <a:tc>
                  <a:txBody>
                    <a:bodyPr/>
                    <a:lstStyle/>
                    <a:p>
                      <a:pPr algn="l">
                        <a:lnSpc>
                          <a:spcPct val="115000"/>
                        </a:lnSpc>
                        <a:spcAft>
                          <a:spcPts val="0"/>
                        </a:spcAft>
                      </a:pPr>
                      <a:r>
                        <a:rPr lang="ru-RU" sz="1200">
                          <a:effectLst/>
                        </a:rPr>
                        <a:t>5601</a:t>
                      </a:r>
                      <a:endParaRPr lang="ru-RU" sz="1100">
                        <a:effectLst/>
                        <a:latin typeface="Calibri" panose="020F0502020204030204" pitchFamily="34" charset="0"/>
                      </a:endParaRPr>
                    </a:p>
                  </a:txBody>
                  <a:tcPr marL="68580" marR="68580" marT="0" marB="0" anchor="ctr"/>
                </a:tc>
                <a:tc>
                  <a:txBody>
                    <a:bodyPr/>
                    <a:lstStyle/>
                    <a:p>
                      <a:pPr algn="l">
                        <a:lnSpc>
                          <a:spcPct val="115000"/>
                        </a:lnSpc>
                        <a:spcAft>
                          <a:spcPts val="0"/>
                        </a:spcAft>
                      </a:pPr>
                      <a:r>
                        <a:rPr lang="ru-RU" sz="1200">
                          <a:effectLst/>
                        </a:rPr>
                        <a:t>3477</a:t>
                      </a:r>
                      <a:endParaRPr lang="ru-RU" sz="1100">
                        <a:effectLst/>
                        <a:latin typeface="Calibri" panose="020F0502020204030204" pitchFamily="34" charset="0"/>
                      </a:endParaRPr>
                    </a:p>
                  </a:txBody>
                  <a:tcPr marL="68580" marR="68580" marT="0" marB="0" anchor="ctr"/>
                </a:tc>
                <a:tc>
                  <a:txBody>
                    <a:bodyPr/>
                    <a:lstStyle/>
                    <a:p>
                      <a:pPr algn="l">
                        <a:lnSpc>
                          <a:spcPct val="115000"/>
                        </a:lnSpc>
                        <a:spcAft>
                          <a:spcPts val="0"/>
                        </a:spcAft>
                      </a:pPr>
                      <a:r>
                        <a:rPr lang="ru-RU" sz="1200">
                          <a:effectLst/>
                        </a:rPr>
                        <a:t>17</a:t>
                      </a:r>
                      <a:endParaRPr lang="ru-RU" sz="1100">
                        <a:effectLst/>
                        <a:latin typeface="Calibri" panose="020F0502020204030204" pitchFamily="34" charset="0"/>
                      </a:endParaRPr>
                    </a:p>
                  </a:txBody>
                  <a:tcPr marL="68580" marR="68580" marT="0" marB="0" anchor="ctr"/>
                </a:tc>
                <a:tc>
                  <a:txBody>
                    <a:bodyPr/>
                    <a:lstStyle/>
                    <a:p>
                      <a:pPr algn="l">
                        <a:lnSpc>
                          <a:spcPct val="115000"/>
                        </a:lnSpc>
                        <a:spcAft>
                          <a:spcPts val="0"/>
                        </a:spcAft>
                      </a:pPr>
                      <a:r>
                        <a:rPr lang="ru-RU" sz="1200">
                          <a:effectLst/>
                        </a:rPr>
                        <a:t>3460</a:t>
                      </a:r>
                      <a:endParaRPr lang="ru-RU" sz="1100">
                        <a:effectLst/>
                        <a:latin typeface="Calibri" panose="020F0502020204030204" pitchFamily="34" charset="0"/>
                      </a:endParaRPr>
                    </a:p>
                  </a:txBody>
                  <a:tcPr marL="68580" marR="68580" marT="0" marB="0" anchor="ctr"/>
                </a:tc>
                <a:tc>
                  <a:txBody>
                    <a:bodyPr/>
                    <a:lstStyle/>
                    <a:p>
                      <a:pPr algn="ctr">
                        <a:lnSpc>
                          <a:spcPct val="115000"/>
                        </a:lnSpc>
                        <a:spcAft>
                          <a:spcPts val="0"/>
                        </a:spcAft>
                      </a:pPr>
                      <a:r>
                        <a:rPr lang="ru-RU" sz="1200">
                          <a:effectLst/>
                        </a:rPr>
                        <a:t>-38,2%</a:t>
                      </a:r>
                      <a:endParaRPr lang="ru-RU" sz="1100">
                        <a:effectLst/>
                        <a:latin typeface="Calibri" panose="020F0502020204030204" pitchFamily="34" charset="0"/>
                      </a:endParaRPr>
                    </a:p>
                  </a:txBody>
                  <a:tcPr marL="68580" marR="68580" marT="0" marB="0" anchor="ctr"/>
                </a:tc>
              </a:tr>
              <a:tr h="509508">
                <a:tc>
                  <a:txBody>
                    <a:bodyPr/>
                    <a:lstStyle/>
                    <a:p>
                      <a:pPr algn="l">
                        <a:lnSpc>
                          <a:spcPct val="115000"/>
                        </a:lnSpc>
                        <a:spcAft>
                          <a:spcPts val="0"/>
                        </a:spcAft>
                      </a:pPr>
                      <a:r>
                        <a:rPr lang="ru-RU" sz="1100" dirty="0">
                          <a:effectLst/>
                        </a:rPr>
                        <a:t>Государственный надзор в сфере безопасности гидротехнических сооружений</a:t>
                      </a:r>
                      <a:endParaRPr lang="ru-RU" sz="1100" dirty="0">
                        <a:effectLst/>
                        <a:latin typeface="Calibri" panose="020F0502020204030204" pitchFamily="34" charset="0"/>
                      </a:endParaRPr>
                    </a:p>
                  </a:txBody>
                  <a:tcPr marL="68580" marR="68580" marT="0" marB="0"/>
                </a:tc>
                <a:tc>
                  <a:txBody>
                    <a:bodyPr/>
                    <a:lstStyle/>
                    <a:p>
                      <a:pPr algn="ctr">
                        <a:lnSpc>
                          <a:spcPct val="115000"/>
                        </a:lnSpc>
                        <a:spcAft>
                          <a:spcPts val="0"/>
                        </a:spcAft>
                      </a:pPr>
                      <a:r>
                        <a:rPr lang="ru-RU" sz="1200" dirty="0">
                          <a:effectLst/>
                        </a:rPr>
                        <a:t>80</a:t>
                      </a:r>
                      <a:endParaRPr lang="ru-RU" sz="1100" dirty="0">
                        <a:effectLst/>
                        <a:latin typeface="Calibri" panose="020F0502020204030204" pitchFamily="34" charset="0"/>
                      </a:endParaRPr>
                    </a:p>
                  </a:txBody>
                  <a:tcPr marL="68580" marR="68580" marT="0" marB="0" anchor="ctr"/>
                </a:tc>
                <a:tc>
                  <a:txBody>
                    <a:bodyPr/>
                    <a:lstStyle/>
                    <a:p>
                      <a:pPr algn="l">
                        <a:lnSpc>
                          <a:spcPct val="115000"/>
                        </a:lnSpc>
                        <a:spcAft>
                          <a:spcPts val="0"/>
                        </a:spcAft>
                      </a:pPr>
                      <a:r>
                        <a:rPr lang="ru-RU" sz="1200">
                          <a:effectLst/>
                        </a:rPr>
                        <a:t> </a:t>
                      </a:r>
                      <a:endParaRPr lang="ru-RU" sz="1100">
                        <a:effectLst/>
                        <a:latin typeface="Calibri" panose="020F0502020204030204" pitchFamily="34" charset="0"/>
                      </a:endParaRPr>
                    </a:p>
                  </a:txBody>
                  <a:tcPr marL="68580" marR="68580" marT="0" marB="0" anchor="ctr"/>
                </a:tc>
                <a:tc>
                  <a:txBody>
                    <a:bodyPr/>
                    <a:lstStyle/>
                    <a:p>
                      <a:pPr algn="l">
                        <a:lnSpc>
                          <a:spcPct val="115000"/>
                        </a:lnSpc>
                        <a:spcAft>
                          <a:spcPts val="0"/>
                        </a:spcAft>
                      </a:pPr>
                      <a:r>
                        <a:rPr lang="ru-RU" sz="1200">
                          <a:effectLst/>
                        </a:rPr>
                        <a:t>80</a:t>
                      </a:r>
                      <a:endParaRPr lang="ru-RU" sz="1100">
                        <a:effectLst/>
                        <a:latin typeface="Calibri" panose="020F0502020204030204" pitchFamily="34" charset="0"/>
                      </a:endParaRPr>
                    </a:p>
                  </a:txBody>
                  <a:tcPr marL="68580" marR="68580" marT="0" marB="0" anchor="ctr"/>
                </a:tc>
                <a:tc>
                  <a:txBody>
                    <a:bodyPr/>
                    <a:lstStyle/>
                    <a:p>
                      <a:pPr algn="l">
                        <a:lnSpc>
                          <a:spcPct val="115000"/>
                        </a:lnSpc>
                        <a:spcAft>
                          <a:spcPts val="0"/>
                        </a:spcAft>
                      </a:pPr>
                      <a:r>
                        <a:rPr lang="ru-RU" sz="1200">
                          <a:effectLst/>
                        </a:rPr>
                        <a:t>97</a:t>
                      </a:r>
                      <a:endParaRPr lang="ru-RU" sz="1100">
                        <a:effectLst/>
                        <a:latin typeface="Calibri" panose="020F0502020204030204" pitchFamily="34" charset="0"/>
                      </a:endParaRPr>
                    </a:p>
                  </a:txBody>
                  <a:tcPr marL="68580" marR="68580" marT="0" marB="0" anchor="ctr"/>
                </a:tc>
                <a:tc>
                  <a:txBody>
                    <a:bodyPr/>
                    <a:lstStyle/>
                    <a:p>
                      <a:pPr algn="l">
                        <a:lnSpc>
                          <a:spcPct val="115000"/>
                        </a:lnSpc>
                        <a:spcAft>
                          <a:spcPts val="0"/>
                        </a:spcAft>
                      </a:pPr>
                      <a:r>
                        <a:rPr lang="ru-RU" sz="1200">
                          <a:effectLst/>
                        </a:rPr>
                        <a:t>1</a:t>
                      </a:r>
                      <a:endParaRPr lang="ru-RU" sz="1100">
                        <a:effectLst/>
                        <a:latin typeface="Calibri" panose="020F0502020204030204" pitchFamily="34" charset="0"/>
                      </a:endParaRPr>
                    </a:p>
                  </a:txBody>
                  <a:tcPr marL="68580" marR="68580" marT="0" marB="0" anchor="ctr"/>
                </a:tc>
                <a:tc>
                  <a:txBody>
                    <a:bodyPr/>
                    <a:lstStyle/>
                    <a:p>
                      <a:pPr algn="l">
                        <a:lnSpc>
                          <a:spcPct val="115000"/>
                        </a:lnSpc>
                        <a:spcAft>
                          <a:spcPts val="0"/>
                        </a:spcAft>
                      </a:pPr>
                      <a:r>
                        <a:rPr lang="ru-RU" sz="1200">
                          <a:effectLst/>
                        </a:rPr>
                        <a:t>96</a:t>
                      </a:r>
                      <a:endParaRPr lang="ru-RU" sz="1100">
                        <a:effectLst/>
                        <a:latin typeface="Calibri" panose="020F0502020204030204" pitchFamily="34" charset="0"/>
                      </a:endParaRPr>
                    </a:p>
                  </a:txBody>
                  <a:tcPr marL="68580" marR="68580" marT="0" marB="0" anchor="ctr"/>
                </a:tc>
                <a:tc>
                  <a:txBody>
                    <a:bodyPr/>
                    <a:lstStyle/>
                    <a:p>
                      <a:pPr algn="ctr">
                        <a:lnSpc>
                          <a:spcPct val="115000"/>
                        </a:lnSpc>
                        <a:spcAft>
                          <a:spcPts val="0"/>
                        </a:spcAft>
                      </a:pPr>
                      <a:r>
                        <a:rPr lang="ru-RU" sz="1200">
                          <a:effectLst/>
                        </a:rPr>
                        <a:t>21,3%</a:t>
                      </a:r>
                      <a:endParaRPr lang="ru-RU" sz="1100">
                        <a:effectLst/>
                        <a:latin typeface="Calibri" panose="020F0502020204030204" pitchFamily="34" charset="0"/>
                      </a:endParaRPr>
                    </a:p>
                  </a:txBody>
                  <a:tcPr marL="68580" marR="68580" marT="0" marB="0" anchor="ctr"/>
                </a:tc>
              </a:tr>
              <a:tr h="509508">
                <a:tc>
                  <a:txBody>
                    <a:bodyPr/>
                    <a:lstStyle/>
                    <a:p>
                      <a:pPr algn="l">
                        <a:lnSpc>
                          <a:spcPct val="115000"/>
                        </a:lnSpc>
                        <a:spcAft>
                          <a:spcPts val="0"/>
                        </a:spcAft>
                      </a:pPr>
                      <a:r>
                        <a:rPr lang="ru-RU" sz="1100" dirty="0">
                          <a:effectLst/>
                        </a:rPr>
                        <a:t>Федеральный государственный строительный надзор"</a:t>
                      </a:r>
                      <a:endParaRPr lang="ru-RU" sz="1100" dirty="0">
                        <a:effectLst/>
                        <a:latin typeface="Calibri" panose="020F0502020204030204" pitchFamily="34" charset="0"/>
                      </a:endParaRPr>
                    </a:p>
                  </a:txBody>
                  <a:tcPr marL="68580" marR="68580" marT="0" marB="0"/>
                </a:tc>
                <a:tc>
                  <a:txBody>
                    <a:bodyPr/>
                    <a:lstStyle/>
                    <a:p>
                      <a:pPr algn="ctr">
                        <a:lnSpc>
                          <a:spcPct val="115000"/>
                        </a:lnSpc>
                        <a:spcAft>
                          <a:spcPts val="0"/>
                        </a:spcAft>
                      </a:pPr>
                      <a:r>
                        <a:rPr lang="ru-RU" sz="1200" dirty="0">
                          <a:effectLst/>
                        </a:rPr>
                        <a:t>720</a:t>
                      </a:r>
                      <a:endParaRPr lang="ru-RU" sz="1100" dirty="0">
                        <a:effectLst/>
                        <a:latin typeface="Calibri" panose="020F0502020204030204" pitchFamily="34" charset="0"/>
                      </a:endParaRPr>
                    </a:p>
                  </a:txBody>
                  <a:tcPr marL="68580" marR="68580" marT="0" marB="0" anchor="ctr"/>
                </a:tc>
                <a:tc>
                  <a:txBody>
                    <a:bodyPr/>
                    <a:lstStyle/>
                    <a:p>
                      <a:pPr algn="l">
                        <a:lnSpc>
                          <a:spcPct val="115000"/>
                        </a:lnSpc>
                        <a:spcAft>
                          <a:spcPts val="0"/>
                        </a:spcAft>
                      </a:pPr>
                      <a:r>
                        <a:rPr lang="ru-RU" sz="1200">
                          <a:effectLst/>
                        </a:rPr>
                        <a:t> </a:t>
                      </a:r>
                      <a:endParaRPr lang="ru-RU" sz="1100">
                        <a:effectLst/>
                        <a:latin typeface="Calibri" panose="020F0502020204030204" pitchFamily="34" charset="0"/>
                      </a:endParaRPr>
                    </a:p>
                  </a:txBody>
                  <a:tcPr marL="68580" marR="68580" marT="0" marB="0" anchor="ctr"/>
                </a:tc>
                <a:tc>
                  <a:txBody>
                    <a:bodyPr/>
                    <a:lstStyle/>
                    <a:p>
                      <a:pPr algn="l">
                        <a:lnSpc>
                          <a:spcPct val="115000"/>
                        </a:lnSpc>
                        <a:spcAft>
                          <a:spcPts val="0"/>
                        </a:spcAft>
                      </a:pPr>
                      <a:r>
                        <a:rPr lang="ru-RU" sz="1200">
                          <a:effectLst/>
                        </a:rPr>
                        <a:t>720</a:t>
                      </a:r>
                      <a:endParaRPr lang="ru-RU" sz="1100">
                        <a:effectLst/>
                        <a:latin typeface="Calibri" panose="020F0502020204030204" pitchFamily="34" charset="0"/>
                      </a:endParaRPr>
                    </a:p>
                  </a:txBody>
                  <a:tcPr marL="68580" marR="68580" marT="0" marB="0" anchor="ctr"/>
                </a:tc>
                <a:tc>
                  <a:txBody>
                    <a:bodyPr/>
                    <a:lstStyle/>
                    <a:p>
                      <a:pPr algn="l">
                        <a:lnSpc>
                          <a:spcPct val="115000"/>
                        </a:lnSpc>
                        <a:spcAft>
                          <a:spcPts val="0"/>
                        </a:spcAft>
                      </a:pPr>
                      <a:r>
                        <a:rPr lang="ru-RU" sz="1200">
                          <a:effectLst/>
                        </a:rPr>
                        <a:t>405</a:t>
                      </a:r>
                      <a:endParaRPr lang="ru-RU" sz="1100">
                        <a:effectLst/>
                        <a:latin typeface="Calibri" panose="020F0502020204030204" pitchFamily="34" charset="0"/>
                      </a:endParaRPr>
                    </a:p>
                  </a:txBody>
                  <a:tcPr marL="68580" marR="68580" marT="0" marB="0" anchor="ctr"/>
                </a:tc>
                <a:tc>
                  <a:txBody>
                    <a:bodyPr/>
                    <a:lstStyle/>
                    <a:p>
                      <a:pPr algn="l">
                        <a:lnSpc>
                          <a:spcPct val="115000"/>
                        </a:lnSpc>
                        <a:spcAft>
                          <a:spcPts val="0"/>
                        </a:spcAft>
                      </a:pPr>
                      <a:r>
                        <a:rPr lang="ru-RU" sz="1200">
                          <a:effectLst/>
                        </a:rPr>
                        <a:t> </a:t>
                      </a:r>
                      <a:endParaRPr lang="ru-RU" sz="1100">
                        <a:effectLst/>
                        <a:latin typeface="Calibri" panose="020F0502020204030204" pitchFamily="34" charset="0"/>
                      </a:endParaRPr>
                    </a:p>
                  </a:txBody>
                  <a:tcPr marL="68580" marR="68580" marT="0" marB="0" anchor="ctr"/>
                </a:tc>
                <a:tc>
                  <a:txBody>
                    <a:bodyPr/>
                    <a:lstStyle/>
                    <a:p>
                      <a:pPr algn="l">
                        <a:lnSpc>
                          <a:spcPct val="115000"/>
                        </a:lnSpc>
                        <a:spcAft>
                          <a:spcPts val="0"/>
                        </a:spcAft>
                      </a:pPr>
                      <a:r>
                        <a:rPr lang="ru-RU" sz="1200">
                          <a:effectLst/>
                        </a:rPr>
                        <a:t>405</a:t>
                      </a:r>
                      <a:endParaRPr lang="ru-RU" sz="1100">
                        <a:effectLst/>
                        <a:latin typeface="Calibri" panose="020F0502020204030204" pitchFamily="34" charset="0"/>
                      </a:endParaRPr>
                    </a:p>
                  </a:txBody>
                  <a:tcPr marL="68580" marR="68580" marT="0" marB="0" anchor="ctr"/>
                </a:tc>
                <a:tc>
                  <a:txBody>
                    <a:bodyPr/>
                    <a:lstStyle/>
                    <a:p>
                      <a:pPr algn="ctr">
                        <a:lnSpc>
                          <a:spcPct val="115000"/>
                        </a:lnSpc>
                        <a:spcAft>
                          <a:spcPts val="0"/>
                        </a:spcAft>
                      </a:pPr>
                      <a:r>
                        <a:rPr lang="ru-RU" sz="1200">
                          <a:effectLst/>
                        </a:rPr>
                        <a:t>-43,8%</a:t>
                      </a:r>
                      <a:endParaRPr lang="ru-RU" sz="1100">
                        <a:effectLst/>
                        <a:latin typeface="Calibri" panose="020F0502020204030204" pitchFamily="34" charset="0"/>
                      </a:endParaRPr>
                    </a:p>
                  </a:txBody>
                  <a:tcPr marL="68580" marR="68580" marT="0" marB="0" anchor="ctr"/>
                </a:tc>
              </a:tr>
              <a:tr h="1821745">
                <a:tc>
                  <a:txBody>
                    <a:bodyPr/>
                    <a:lstStyle/>
                    <a:p>
                      <a:pPr algn="l">
                        <a:lnSpc>
                          <a:spcPct val="115000"/>
                        </a:lnSpc>
                        <a:spcAft>
                          <a:spcPts val="0"/>
                        </a:spcAft>
                      </a:pPr>
                      <a:r>
                        <a:rPr lang="ru-RU" sz="1100" dirty="0">
                          <a:effectLst/>
                        </a:rPr>
                        <a:t>Федеральный государственный надзор в области безопасного использования и содержания лифтов, подъемных платформ для инвалидов, пассажирских конвейеров (движущихся пешеходных дорожек), эскалаторов, за исключением эскалаторов в метрополитенах</a:t>
                      </a:r>
                      <a:endParaRPr lang="ru-RU" sz="1100" dirty="0">
                        <a:effectLst/>
                        <a:latin typeface="Calibri" panose="020F0502020204030204" pitchFamily="34" charset="0"/>
                      </a:endParaRPr>
                    </a:p>
                  </a:txBody>
                  <a:tcPr marL="68580" marR="68580" marT="0" marB="0"/>
                </a:tc>
                <a:tc>
                  <a:txBody>
                    <a:bodyPr/>
                    <a:lstStyle/>
                    <a:p>
                      <a:pPr algn="ctr">
                        <a:lnSpc>
                          <a:spcPct val="115000"/>
                        </a:lnSpc>
                        <a:spcAft>
                          <a:spcPts val="0"/>
                        </a:spcAft>
                      </a:pPr>
                      <a:r>
                        <a:rPr lang="ru-RU" sz="1200" dirty="0">
                          <a:effectLst/>
                        </a:rPr>
                        <a:t>8</a:t>
                      </a:r>
                      <a:endParaRPr lang="ru-RU" sz="1100" dirty="0">
                        <a:effectLst/>
                        <a:latin typeface="Calibri" panose="020F0502020204030204" pitchFamily="34" charset="0"/>
                      </a:endParaRPr>
                    </a:p>
                  </a:txBody>
                  <a:tcPr marL="68580" marR="68580" marT="0" marB="0" anchor="ctr"/>
                </a:tc>
                <a:tc>
                  <a:txBody>
                    <a:bodyPr/>
                    <a:lstStyle/>
                    <a:p>
                      <a:pPr algn="l">
                        <a:lnSpc>
                          <a:spcPct val="115000"/>
                        </a:lnSpc>
                        <a:spcAft>
                          <a:spcPts val="0"/>
                        </a:spcAft>
                      </a:pPr>
                      <a:r>
                        <a:rPr lang="ru-RU" sz="1200">
                          <a:effectLst/>
                        </a:rPr>
                        <a:t> </a:t>
                      </a:r>
                      <a:endParaRPr lang="ru-RU" sz="1100">
                        <a:effectLst/>
                        <a:latin typeface="Calibri" panose="020F0502020204030204" pitchFamily="34" charset="0"/>
                      </a:endParaRPr>
                    </a:p>
                  </a:txBody>
                  <a:tcPr marL="68580" marR="68580" marT="0" marB="0" anchor="ctr"/>
                </a:tc>
                <a:tc>
                  <a:txBody>
                    <a:bodyPr/>
                    <a:lstStyle/>
                    <a:p>
                      <a:pPr algn="l">
                        <a:lnSpc>
                          <a:spcPct val="115000"/>
                        </a:lnSpc>
                        <a:spcAft>
                          <a:spcPts val="0"/>
                        </a:spcAft>
                      </a:pPr>
                      <a:r>
                        <a:rPr lang="ru-RU" sz="1200">
                          <a:effectLst/>
                        </a:rPr>
                        <a:t>8</a:t>
                      </a:r>
                      <a:endParaRPr lang="ru-RU" sz="1100">
                        <a:effectLst/>
                        <a:latin typeface="Calibri" panose="020F0502020204030204" pitchFamily="34" charset="0"/>
                      </a:endParaRPr>
                    </a:p>
                  </a:txBody>
                  <a:tcPr marL="68580" marR="68580" marT="0" marB="0" anchor="ctr"/>
                </a:tc>
                <a:tc>
                  <a:txBody>
                    <a:bodyPr/>
                    <a:lstStyle/>
                    <a:p>
                      <a:pPr algn="l">
                        <a:lnSpc>
                          <a:spcPct val="115000"/>
                        </a:lnSpc>
                        <a:spcAft>
                          <a:spcPts val="0"/>
                        </a:spcAft>
                      </a:pPr>
                      <a:r>
                        <a:rPr lang="ru-RU" sz="1200">
                          <a:effectLst/>
                        </a:rPr>
                        <a:t>6</a:t>
                      </a:r>
                      <a:endParaRPr lang="ru-RU" sz="1100">
                        <a:effectLst/>
                        <a:latin typeface="Calibri" panose="020F0502020204030204" pitchFamily="34" charset="0"/>
                      </a:endParaRPr>
                    </a:p>
                  </a:txBody>
                  <a:tcPr marL="68580" marR="68580" marT="0" marB="0" anchor="ctr"/>
                </a:tc>
                <a:tc>
                  <a:txBody>
                    <a:bodyPr/>
                    <a:lstStyle/>
                    <a:p>
                      <a:pPr algn="l">
                        <a:lnSpc>
                          <a:spcPct val="115000"/>
                        </a:lnSpc>
                        <a:spcAft>
                          <a:spcPts val="0"/>
                        </a:spcAft>
                      </a:pPr>
                      <a:r>
                        <a:rPr lang="ru-RU" sz="1200">
                          <a:effectLst/>
                        </a:rPr>
                        <a:t> </a:t>
                      </a:r>
                      <a:endParaRPr lang="ru-RU" sz="1100">
                        <a:effectLst/>
                        <a:latin typeface="Calibri" panose="020F0502020204030204" pitchFamily="34" charset="0"/>
                      </a:endParaRPr>
                    </a:p>
                  </a:txBody>
                  <a:tcPr marL="68580" marR="68580" marT="0" marB="0" anchor="ctr"/>
                </a:tc>
                <a:tc>
                  <a:txBody>
                    <a:bodyPr/>
                    <a:lstStyle/>
                    <a:p>
                      <a:pPr algn="l">
                        <a:lnSpc>
                          <a:spcPct val="115000"/>
                        </a:lnSpc>
                        <a:spcAft>
                          <a:spcPts val="0"/>
                        </a:spcAft>
                      </a:pPr>
                      <a:r>
                        <a:rPr lang="ru-RU" sz="1200">
                          <a:effectLst/>
                        </a:rPr>
                        <a:t>6</a:t>
                      </a:r>
                      <a:endParaRPr lang="ru-RU" sz="1100">
                        <a:effectLst/>
                        <a:latin typeface="Calibri" panose="020F0502020204030204" pitchFamily="34" charset="0"/>
                      </a:endParaRPr>
                    </a:p>
                  </a:txBody>
                  <a:tcPr marL="68580" marR="68580" marT="0" marB="0" anchor="ctr"/>
                </a:tc>
                <a:tc>
                  <a:txBody>
                    <a:bodyPr/>
                    <a:lstStyle/>
                    <a:p>
                      <a:pPr algn="ctr">
                        <a:lnSpc>
                          <a:spcPct val="115000"/>
                        </a:lnSpc>
                        <a:spcAft>
                          <a:spcPts val="0"/>
                        </a:spcAft>
                      </a:pPr>
                      <a:r>
                        <a:rPr lang="ru-RU" sz="1200">
                          <a:effectLst/>
                        </a:rPr>
                        <a:t>-25,0%</a:t>
                      </a:r>
                      <a:endParaRPr lang="ru-RU" sz="1100">
                        <a:effectLst/>
                        <a:latin typeface="Calibri" panose="020F0502020204030204" pitchFamily="34" charset="0"/>
                      </a:endParaRPr>
                    </a:p>
                  </a:txBody>
                  <a:tcPr marL="68580" marR="68580" marT="0" marB="0" anchor="ctr"/>
                </a:tc>
              </a:tr>
              <a:tr h="269536">
                <a:tc>
                  <a:txBody>
                    <a:bodyPr/>
                    <a:lstStyle/>
                    <a:p>
                      <a:pPr algn="l">
                        <a:lnSpc>
                          <a:spcPct val="115000"/>
                        </a:lnSpc>
                        <a:spcAft>
                          <a:spcPts val="0"/>
                        </a:spcAft>
                      </a:pPr>
                      <a:r>
                        <a:rPr lang="ru-RU" sz="1100" dirty="0">
                          <a:effectLst/>
                        </a:rPr>
                        <a:t>Всего по управлению</a:t>
                      </a:r>
                      <a:endParaRPr lang="ru-RU" sz="1100" dirty="0">
                        <a:effectLst/>
                        <a:latin typeface="Calibri" panose="020F0502020204030204" pitchFamily="34" charset="0"/>
                      </a:endParaRPr>
                    </a:p>
                  </a:txBody>
                  <a:tcPr marL="68580" marR="68580" marT="0" marB="0" anchor="ctr"/>
                </a:tc>
                <a:tc>
                  <a:txBody>
                    <a:bodyPr/>
                    <a:lstStyle/>
                    <a:p>
                      <a:pPr algn="l">
                        <a:lnSpc>
                          <a:spcPct val="115000"/>
                        </a:lnSpc>
                        <a:spcAft>
                          <a:spcPts val="0"/>
                        </a:spcAft>
                      </a:pPr>
                      <a:r>
                        <a:rPr lang="ru-RU" sz="1200">
                          <a:effectLst/>
                        </a:rPr>
                        <a:t>7225</a:t>
                      </a:r>
                      <a:endParaRPr lang="ru-RU" sz="1100">
                        <a:effectLst/>
                        <a:latin typeface="Calibri" panose="020F0502020204030204" pitchFamily="34" charset="0"/>
                      </a:endParaRPr>
                    </a:p>
                  </a:txBody>
                  <a:tcPr marL="68580" marR="68580" marT="0" marB="0" anchor="ctr"/>
                </a:tc>
                <a:tc>
                  <a:txBody>
                    <a:bodyPr/>
                    <a:lstStyle/>
                    <a:p>
                      <a:pPr algn="l">
                        <a:lnSpc>
                          <a:spcPct val="115000"/>
                        </a:lnSpc>
                        <a:spcAft>
                          <a:spcPts val="0"/>
                        </a:spcAft>
                      </a:pPr>
                      <a:r>
                        <a:rPr lang="ru-RU" sz="1200">
                          <a:effectLst/>
                        </a:rPr>
                        <a:t>140</a:t>
                      </a:r>
                      <a:endParaRPr lang="ru-RU" sz="1100">
                        <a:effectLst/>
                        <a:latin typeface="Calibri" panose="020F0502020204030204" pitchFamily="34" charset="0"/>
                      </a:endParaRPr>
                    </a:p>
                  </a:txBody>
                  <a:tcPr marL="68580" marR="68580" marT="0" marB="0" anchor="ctr"/>
                </a:tc>
                <a:tc>
                  <a:txBody>
                    <a:bodyPr/>
                    <a:lstStyle/>
                    <a:p>
                      <a:pPr algn="l">
                        <a:lnSpc>
                          <a:spcPct val="115000"/>
                        </a:lnSpc>
                        <a:spcAft>
                          <a:spcPts val="0"/>
                        </a:spcAft>
                      </a:pPr>
                      <a:r>
                        <a:rPr lang="ru-RU" sz="1200">
                          <a:effectLst/>
                        </a:rPr>
                        <a:t>7085</a:t>
                      </a:r>
                      <a:endParaRPr lang="ru-RU" sz="1100">
                        <a:effectLst/>
                        <a:latin typeface="Calibri" panose="020F0502020204030204" pitchFamily="34" charset="0"/>
                      </a:endParaRPr>
                    </a:p>
                  </a:txBody>
                  <a:tcPr marL="68580" marR="68580" marT="0" marB="0" anchor="ctr"/>
                </a:tc>
                <a:tc>
                  <a:txBody>
                    <a:bodyPr/>
                    <a:lstStyle/>
                    <a:p>
                      <a:pPr algn="l">
                        <a:lnSpc>
                          <a:spcPct val="115000"/>
                        </a:lnSpc>
                        <a:spcAft>
                          <a:spcPts val="0"/>
                        </a:spcAft>
                      </a:pPr>
                      <a:r>
                        <a:rPr lang="ru-RU" sz="1200">
                          <a:effectLst/>
                        </a:rPr>
                        <a:t>4431</a:t>
                      </a:r>
                      <a:endParaRPr lang="ru-RU" sz="1100">
                        <a:effectLst/>
                        <a:latin typeface="Calibri" panose="020F0502020204030204" pitchFamily="34" charset="0"/>
                      </a:endParaRPr>
                    </a:p>
                  </a:txBody>
                  <a:tcPr marL="68580" marR="68580" marT="0" marB="0" anchor="ctr"/>
                </a:tc>
                <a:tc>
                  <a:txBody>
                    <a:bodyPr/>
                    <a:lstStyle/>
                    <a:p>
                      <a:pPr algn="l">
                        <a:lnSpc>
                          <a:spcPct val="115000"/>
                        </a:lnSpc>
                        <a:spcAft>
                          <a:spcPts val="0"/>
                        </a:spcAft>
                      </a:pPr>
                      <a:r>
                        <a:rPr lang="ru-RU" sz="1200">
                          <a:effectLst/>
                        </a:rPr>
                        <a:t>174</a:t>
                      </a:r>
                      <a:endParaRPr lang="ru-RU" sz="1100">
                        <a:effectLst/>
                        <a:latin typeface="Calibri" panose="020F0502020204030204" pitchFamily="34" charset="0"/>
                      </a:endParaRPr>
                    </a:p>
                  </a:txBody>
                  <a:tcPr marL="68580" marR="68580" marT="0" marB="0" anchor="ctr"/>
                </a:tc>
                <a:tc>
                  <a:txBody>
                    <a:bodyPr/>
                    <a:lstStyle/>
                    <a:p>
                      <a:pPr algn="l">
                        <a:lnSpc>
                          <a:spcPct val="115000"/>
                        </a:lnSpc>
                        <a:spcAft>
                          <a:spcPts val="0"/>
                        </a:spcAft>
                      </a:pPr>
                      <a:r>
                        <a:rPr lang="ru-RU" sz="1200">
                          <a:effectLst/>
                        </a:rPr>
                        <a:t>4257</a:t>
                      </a:r>
                      <a:endParaRPr lang="ru-RU" sz="1100">
                        <a:effectLst/>
                        <a:latin typeface="Calibri" panose="020F0502020204030204" pitchFamily="34" charset="0"/>
                      </a:endParaRPr>
                    </a:p>
                  </a:txBody>
                  <a:tcPr marL="68580" marR="68580" marT="0" marB="0" anchor="ctr"/>
                </a:tc>
                <a:tc>
                  <a:txBody>
                    <a:bodyPr/>
                    <a:lstStyle/>
                    <a:p>
                      <a:pPr algn="ctr">
                        <a:lnSpc>
                          <a:spcPct val="115000"/>
                        </a:lnSpc>
                        <a:spcAft>
                          <a:spcPts val="0"/>
                        </a:spcAft>
                      </a:pPr>
                      <a:r>
                        <a:rPr lang="ru-RU" sz="1200" dirty="0">
                          <a:effectLst/>
                        </a:rPr>
                        <a:t>-38,7%</a:t>
                      </a:r>
                      <a:endParaRPr lang="ru-RU" sz="1100" dirty="0">
                        <a:effectLst/>
                        <a:latin typeface="Calibri" panose="020F0502020204030204" pitchFamily="34" charset="0"/>
                      </a:endParaRPr>
                    </a:p>
                  </a:txBody>
                  <a:tcPr marL="68580" marR="68580" marT="0" marB="0" anchor="ctr"/>
                </a:tc>
              </a:tr>
            </a:tbl>
          </a:graphicData>
        </a:graphic>
      </p:graphicFrame>
      <p:sp>
        <p:nvSpPr>
          <p:cNvPr id="5" name="Rectangle 1"/>
          <p:cNvSpPr>
            <a:spLocks noChangeArrowheads="1"/>
          </p:cNvSpPr>
          <p:nvPr/>
        </p:nvSpPr>
        <p:spPr bwMode="auto">
          <a:xfrm>
            <a:off x="1022679" y="300858"/>
            <a:ext cx="9969861"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31800" algn="ctr"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Количество контрольно-надзорных мероприятий, проведённых Управлением </a:t>
            </a:r>
            <a:br>
              <a:rPr kumimoji="0" lang="ru-RU" altLang="ru-RU"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ru-RU" altLang="ru-RU"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за 6 месяцев 2023 года по видам надзорной деятельности</a:t>
            </a:r>
            <a:endParaRPr kumimoji="0" lang="ru-RU" alt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3180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994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2004" y="116633"/>
            <a:ext cx="11032211" cy="720078"/>
          </a:xfrm>
        </p:spPr>
        <p:txBody>
          <a:bodyPr/>
          <a:lstStyle/>
          <a:p>
            <a:pPr algn="ctr"/>
            <a:r>
              <a:rPr lang="ru-RU" sz="2000" b="1" dirty="0"/>
              <a:t>Контрольная (надзорная) деятельность в рамках режима постоянного </a:t>
            </a:r>
            <a:r>
              <a:rPr lang="ru-RU" sz="2000" b="1" dirty="0" smtClean="0"/>
              <a:t/>
            </a:r>
            <a:br>
              <a:rPr lang="ru-RU" sz="2000" b="1" dirty="0" smtClean="0"/>
            </a:br>
            <a:r>
              <a:rPr lang="ru-RU" sz="2000" b="1" dirty="0" smtClean="0"/>
              <a:t>государственного надзора</a:t>
            </a:r>
            <a:endParaRPr lang="ru-RU" sz="2000" b="1" dirty="0">
              <a:latin typeface="+mn-lt"/>
            </a:endParaRPr>
          </a:p>
        </p:txBody>
      </p:sp>
      <p:sp>
        <p:nvSpPr>
          <p:cNvPr id="6" name="Нижний колонтитул 3"/>
          <p:cNvSpPr txBox="1">
            <a:spLocks/>
          </p:cNvSpPr>
          <p:nvPr/>
        </p:nvSpPr>
        <p:spPr>
          <a:xfrm>
            <a:off x="8832304" y="6409926"/>
            <a:ext cx="3221412" cy="457200"/>
          </a:xfrm>
          <a:prstGeom prst="rect">
            <a:avLst/>
          </a:prstGeom>
        </p:spPr>
        <p:txBody>
          <a:bodyPr anchor="ctr" anchorCtr="0"/>
          <a:lstStyle>
            <a:defPPr>
              <a:defRPr lang="ru-RU"/>
            </a:defPPr>
            <a:lvl1pPr algn="l" rtl="0" eaLnBrk="1" fontAlgn="base" latinLnBrk="0" hangingPunct="1">
              <a:spcBef>
                <a:spcPct val="0"/>
              </a:spcBef>
              <a:spcAft>
                <a:spcPct val="0"/>
              </a:spcAft>
              <a:defRPr kumimoji="0" sz="1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ru-RU" sz="1200" i="1" smtClean="0">
                <a:solidFill>
                  <a:srgbClr val="3103F7"/>
                </a:solidFill>
                <a:latin typeface="Times New Roman" panose="02020603050405020304" pitchFamily="18" charset="0"/>
                <a:cs typeface="Times New Roman" panose="02020603050405020304" pitchFamily="18" charset="0"/>
              </a:rPr>
              <a:t>Северо-Уральское управление Ростехнадзора</a:t>
            </a:r>
            <a:endParaRPr lang="ru-RU" sz="1200" i="1" dirty="0">
              <a:solidFill>
                <a:srgbClr val="3103F7"/>
              </a:solidFill>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569712000"/>
              </p:ext>
            </p:extLst>
          </p:nvPr>
        </p:nvGraphicFramePr>
        <p:xfrm>
          <a:off x="335361" y="836711"/>
          <a:ext cx="11348854" cy="5573216"/>
        </p:xfrm>
        <a:graphic>
          <a:graphicData uri="http://schemas.openxmlformats.org/drawingml/2006/table">
            <a:tbl>
              <a:tblPr/>
              <a:tblGrid>
                <a:gridCol w="3555773"/>
                <a:gridCol w="726285"/>
                <a:gridCol w="762023"/>
                <a:gridCol w="761942"/>
                <a:gridCol w="761860"/>
                <a:gridCol w="832002"/>
                <a:gridCol w="723182"/>
                <a:gridCol w="623264"/>
                <a:gridCol w="606145"/>
                <a:gridCol w="1996378"/>
              </a:tblGrid>
              <a:tr h="258950">
                <a:tc rowSpan="2">
                  <a:txBody>
                    <a:bodyPr/>
                    <a:lstStyle/>
                    <a:p>
                      <a:pPr algn="ctr" fontAlgn="ctr"/>
                      <a:r>
                        <a:rPr kumimoji="0" lang="ru-RU" sz="1400" b="1" u="none" strike="noStrike" kern="1200" dirty="0">
                          <a:solidFill>
                            <a:schemeClr val="tx1"/>
                          </a:solidFill>
                          <a:effectLst/>
                          <a:latin typeface="+mn-lt"/>
                          <a:ea typeface="+mn-ea"/>
                          <a:cs typeface="+mn-cs"/>
                        </a:rPr>
                        <a:t>Наименование показателя</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ctr"/>
                      <a:r>
                        <a:rPr kumimoji="0" lang="ru-RU" sz="1400" b="1" u="none" strike="noStrike" kern="1200" dirty="0" smtClean="0">
                          <a:solidFill>
                            <a:schemeClr val="tx1"/>
                          </a:solidFill>
                          <a:effectLst/>
                          <a:latin typeface="+mn-lt"/>
                          <a:ea typeface="+mn-ea"/>
                          <a:cs typeface="+mn-cs"/>
                        </a:rPr>
                        <a:t>6 месяцев</a:t>
                      </a:r>
                      <a:r>
                        <a:rPr kumimoji="0" lang="ru-RU" sz="1400" b="1" u="none" strike="noStrike" kern="1200" baseline="0" dirty="0" smtClean="0">
                          <a:solidFill>
                            <a:schemeClr val="tx1"/>
                          </a:solidFill>
                          <a:effectLst/>
                          <a:latin typeface="+mn-lt"/>
                          <a:ea typeface="+mn-ea"/>
                          <a:cs typeface="+mn-cs"/>
                        </a:rPr>
                        <a:t> </a:t>
                      </a:r>
                      <a:r>
                        <a:rPr kumimoji="0" lang="ru-RU" sz="1400" b="1" u="none" strike="noStrike" kern="1200" dirty="0" smtClean="0">
                          <a:solidFill>
                            <a:schemeClr val="tx1"/>
                          </a:solidFill>
                          <a:effectLst/>
                          <a:latin typeface="+mn-lt"/>
                          <a:ea typeface="+mn-ea"/>
                          <a:cs typeface="+mn-cs"/>
                        </a:rPr>
                        <a:t>2021</a:t>
                      </a:r>
                      <a:endParaRPr kumimoji="0" lang="ru-RU" sz="1400" b="1" u="none" strike="noStrike" kern="1200" dirty="0">
                        <a:solidFill>
                          <a:schemeClr val="tx1"/>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fontAlgn="ctr"/>
                      <a:r>
                        <a:rPr kumimoji="0" lang="ru-RU" sz="1400" b="1" u="none" strike="noStrike" kern="1200" dirty="0" smtClean="0">
                          <a:solidFill>
                            <a:schemeClr val="tx1"/>
                          </a:solidFill>
                          <a:effectLst/>
                          <a:latin typeface="+mn-lt"/>
                          <a:ea typeface="+mn-ea"/>
                          <a:cs typeface="+mn-cs"/>
                        </a:rPr>
                        <a:t>6 месяцев 2022</a:t>
                      </a:r>
                      <a:endParaRPr kumimoji="0" lang="ru-RU" sz="1400" b="1" u="none" strike="noStrike" kern="1200" dirty="0">
                        <a:solidFill>
                          <a:schemeClr val="tx1"/>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ctr" fontAlgn="ctr"/>
                      <a:r>
                        <a:rPr kumimoji="0" lang="ru-RU" sz="1400" b="1" u="none" strike="noStrike" kern="1200" dirty="0" smtClean="0">
                          <a:solidFill>
                            <a:schemeClr val="tx1"/>
                          </a:solidFill>
                          <a:effectLst/>
                          <a:latin typeface="+mn-lt"/>
                          <a:ea typeface="+mn-ea"/>
                          <a:cs typeface="+mn-cs"/>
                        </a:rPr>
                        <a:t>Прирост</a:t>
                      </a:r>
                      <a:endParaRPr kumimoji="0" lang="ru-RU" sz="1400" b="1" u="none" strike="noStrike" kern="1200" dirty="0">
                        <a:solidFill>
                          <a:schemeClr val="tx1"/>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589">
                <a:tc vMerge="1">
                  <a:txBody>
                    <a:bodyPr/>
                    <a:lstStyle/>
                    <a:p>
                      <a:endParaRPr lang="ru-RU"/>
                    </a:p>
                  </a:txBody>
                  <a:tcPr/>
                </a:tc>
                <a:tc>
                  <a:txBody>
                    <a:bodyPr/>
                    <a:lstStyle/>
                    <a:p>
                      <a:pPr algn="ctr" fontAlgn="ctr"/>
                      <a:r>
                        <a:rPr kumimoji="0" lang="ru-RU" sz="1400" b="1" u="none" strike="noStrike" kern="1200" dirty="0">
                          <a:solidFill>
                            <a:schemeClr val="tx1"/>
                          </a:solidFill>
                          <a:effectLst/>
                          <a:latin typeface="+mn-lt"/>
                          <a:ea typeface="+mn-ea"/>
                          <a:cs typeface="+mn-cs"/>
                        </a:rPr>
                        <a:t>Итого</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1" u="none" strike="noStrike" kern="1200" dirty="0">
                          <a:solidFill>
                            <a:schemeClr val="tx1"/>
                          </a:solidFill>
                          <a:effectLst/>
                          <a:latin typeface="+mn-lt"/>
                          <a:ea typeface="+mn-ea"/>
                          <a:cs typeface="+mn-cs"/>
                        </a:rPr>
                        <a:t>НД</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1" u="none" strike="noStrike" kern="1200" dirty="0" smtClean="0">
                          <a:solidFill>
                            <a:schemeClr val="tx1"/>
                          </a:solidFill>
                          <a:effectLst/>
                          <a:latin typeface="+mn-lt"/>
                          <a:ea typeface="+mn-ea"/>
                          <a:cs typeface="+mn-cs"/>
                        </a:rPr>
                        <a:t>НХ</a:t>
                      </a:r>
                      <a:endParaRPr kumimoji="0" lang="ru-RU" sz="1400" b="1" u="none" strike="noStrike" kern="1200" dirty="0">
                        <a:solidFill>
                          <a:schemeClr val="tx1"/>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1" u="none" strike="noStrike" kern="1200" dirty="0" smtClean="0">
                          <a:solidFill>
                            <a:schemeClr val="tx1"/>
                          </a:solidFill>
                          <a:effectLst/>
                          <a:latin typeface="+mn-lt"/>
                          <a:ea typeface="+mn-ea"/>
                          <a:cs typeface="+mn-cs"/>
                        </a:rPr>
                        <a:t>МТ</a:t>
                      </a:r>
                      <a:endParaRPr kumimoji="0" lang="ru-RU" sz="1400" b="1" u="none" strike="noStrike" kern="1200" dirty="0">
                        <a:solidFill>
                          <a:schemeClr val="tx1"/>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1" u="none" strike="noStrike" kern="1200">
                          <a:solidFill>
                            <a:schemeClr val="tx1"/>
                          </a:solidFill>
                          <a:effectLst/>
                          <a:latin typeface="+mn-lt"/>
                          <a:ea typeface="+mn-ea"/>
                          <a:cs typeface="+mn-cs"/>
                        </a:rPr>
                        <a:t>Итого</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1" u="none" strike="noStrike" kern="1200">
                          <a:solidFill>
                            <a:schemeClr val="tx1"/>
                          </a:solidFill>
                          <a:effectLst/>
                          <a:latin typeface="+mn-lt"/>
                          <a:ea typeface="+mn-ea"/>
                          <a:cs typeface="+mn-cs"/>
                        </a:rPr>
                        <a:t>НД</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1" u="none" strike="noStrike" kern="1200">
                          <a:solidFill>
                            <a:schemeClr val="tx1"/>
                          </a:solidFill>
                          <a:effectLst/>
                          <a:latin typeface="+mn-lt"/>
                          <a:ea typeface="+mn-ea"/>
                          <a:cs typeface="+mn-cs"/>
                        </a:rPr>
                        <a:t>НХ</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1" u="none" strike="noStrike" kern="1200" dirty="0">
                          <a:solidFill>
                            <a:schemeClr val="tx1"/>
                          </a:solidFill>
                          <a:effectLst/>
                          <a:latin typeface="+mn-lt"/>
                          <a:ea typeface="+mn-ea"/>
                          <a:cs typeface="+mn-cs"/>
                        </a:rPr>
                        <a:t>МТ</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857250">
                <a:tc>
                  <a:txBody>
                    <a:bodyPr/>
                    <a:lstStyle/>
                    <a:p>
                      <a:pPr algn="l" fontAlgn="ctr"/>
                      <a:r>
                        <a:rPr kumimoji="0" lang="ru-RU" sz="1400" b="0" u="none" strike="noStrike" kern="1200" dirty="0">
                          <a:solidFill>
                            <a:schemeClr val="tx1"/>
                          </a:solidFill>
                          <a:effectLst/>
                          <a:latin typeface="Times New Roman" panose="02020603050405020304" pitchFamily="18" charset="0"/>
                          <a:ea typeface="+mn-ea"/>
                          <a:cs typeface="Times New Roman" panose="02020603050405020304" pitchFamily="18" charset="0"/>
                        </a:rPr>
                        <a:t>Количество ОПО, в отношении которых установлен режим постоянного государственного надзора</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1"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349</a:t>
                      </a:r>
                      <a:endParaRPr kumimoji="0" lang="ru-RU" sz="1400" b="1"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298</a:t>
                      </a:r>
                      <a:endParaRPr kumimoji="0" lang="ru-RU" sz="1400" b="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21</a:t>
                      </a:r>
                      <a:endParaRPr kumimoji="0" lang="ru-RU" sz="1400" b="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30</a:t>
                      </a:r>
                      <a:endParaRPr kumimoji="0" lang="ru-RU" sz="1400" b="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1"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354</a:t>
                      </a:r>
                      <a:endParaRPr kumimoji="0" lang="ru-RU" sz="1400" b="1"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302</a:t>
                      </a:r>
                      <a:endParaRPr kumimoji="0" lang="ru-RU" sz="1400" b="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21</a:t>
                      </a:r>
                      <a:endParaRPr kumimoji="0" lang="ru-RU" sz="1400" b="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31</a:t>
                      </a:r>
                      <a:endParaRPr kumimoji="0" lang="ru-RU" sz="1400" b="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0" u="none" strike="noStrike" kern="1200" dirty="0">
                          <a:solidFill>
                            <a:schemeClr val="tx1"/>
                          </a:solidFill>
                          <a:effectLst/>
                          <a:latin typeface="Times New Roman" panose="02020603050405020304" pitchFamily="18" charset="0"/>
                          <a:ea typeface="+mn-ea"/>
                          <a:cs typeface="Times New Roman" panose="02020603050405020304" pitchFamily="18" charset="0"/>
                        </a:rPr>
                        <a:t>Увеличение на </a:t>
                      </a:r>
                      <a:r>
                        <a:rPr kumimoji="0" lang="ru-RU" sz="14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1,43 </a:t>
                      </a:r>
                      <a:r>
                        <a:rPr kumimoji="0" lang="ru-RU" sz="1400" b="0" u="none" strike="noStrike" kern="1200" dirty="0">
                          <a:solidFill>
                            <a:schemeClr val="tx1"/>
                          </a:solidFill>
                          <a:effectLst/>
                          <a:latin typeface="Times New Roman" panose="02020603050405020304" pitchFamily="18" charset="0"/>
                          <a:ea typeface="+mn-ea"/>
                          <a:cs typeface="Times New Roman" panose="02020603050405020304" pitchFamily="18"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3309">
                <a:tc>
                  <a:txBody>
                    <a:bodyPr/>
                    <a:lstStyle/>
                    <a:p>
                      <a:pPr algn="l" fontAlgn="ctr"/>
                      <a:r>
                        <a:rPr kumimoji="0" lang="ru-RU" sz="1400" b="0" u="none" strike="noStrike" kern="1200" dirty="0">
                          <a:solidFill>
                            <a:schemeClr val="tx1"/>
                          </a:solidFill>
                          <a:effectLst/>
                          <a:latin typeface="Times New Roman" panose="02020603050405020304" pitchFamily="18" charset="0"/>
                          <a:ea typeface="+mn-ea"/>
                          <a:cs typeface="Times New Roman" panose="02020603050405020304" pitchFamily="18" charset="0"/>
                        </a:rPr>
                        <a:t>Количество проверок, проведенных в рамках режима постоянного государственного надзора</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1"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254</a:t>
                      </a:r>
                      <a:endParaRPr kumimoji="0" lang="ru-RU" sz="1400" b="1"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202</a:t>
                      </a:r>
                      <a:endParaRPr kumimoji="0" lang="ru-RU" sz="1400" b="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42</a:t>
                      </a:r>
                      <a:endParaRPr kumimoji="0" lang="ru-RU" sz="1400" b="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10</a:t>
                      </a:r>
                      <a:endParaRPr kumimoji="0" lang="ru-RU" sz="1400" b="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1"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238</a:t>
                      </a:r>
                      <a:endParaRPr kumimoji="0" lang="ru-RU" sz="1400" b="1"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183</a:t>
                      </a:r>
                      <a:endParaRPr kumimoji="0" lang="ru-RU" sz="1400" b="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42</a:t>
                      </a:r>
                      <a:endParaRPr kumimoji="0" lang="ru-RU" sz="1400" b="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13</a:t>
                      </a:r>
                      <a:endParaRPr kumimoji="0" lang="ru-RU" sz="1400" b="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Уменьшение </a:t>
                      </a:r>
                      <a:r>
                        <a:rPr kumimoji="0" lang="ru-RU" sz="1400" b="0" u="none" strike="noStrike" kern="1200" dirty="0">
                          <a:solidFill>
                            <a:schemeClr val="tx1"/>
                          </a:solidFill>
                          <a:effectLst/>
                          <a:latin typeface="Times New Roman" panose="02020603050405020304" pitchFamily="18" charset="0"/>
                          <a:ea typeface="+mn-ea"/>
                          <a:cs typeface="Times New Roman" panose="02020603050405020304" pitchFamily="18" charset="0"/>
                        </a:rPr>
                        <a:t>на </a:t>
                      </a:r>
                      <a:r>
                        <a:rPr kumimoji="0" lang="ru-RU" sz="14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6,3 </a:t>
                      </a:r>
                      <a:r>
                        <a:rPr kumimoji="0" lang="ru-RU" sz="1400" b="0" u="none" strike="noStrike" kern="1200" dirty="0">
                          <a:solidFill>
                            <a:schemeClr val="tx1"/>
                          </a:solidFill>
                          <a:effectLst/>
                          <a:latin typeface="Times New Roman" panose="02020603050405020304" pitchFamily="18" charset="0"/>
                          <a:ea typeface="+mn-ea"/>
                          <a:cs typeface="Times New Roman" panose="02020603050405020304" pitchFamily="18"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9197">
                <a:tc>
                  <a:txBody>
                    <a:bodyPr/>
                    <a:lstStyle/>
                    <a:p>
                      <a:pPr algn="l" fontAlgn="ctr"/>
                      <a:r>
                        <a:rPr kumimoji="0" lang="ru-RU" sz="14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Общее количество административных наказаний в виде штрафов, наложенных по итогам проверок постоянного государственного надзора</a:t>
                      </a:r>
                      <a:endParaRPr kumimoji="0" lang="ru-RU" sz="1400" b="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1"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76</a:t>
                      </a:r>
                      <a:endParaRPr kumimoji="0" lang="ru-RU" sz="1400" b="1"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65</a:t>
                      </a:r>
                      <a:endParaRPr kumimoji="0" lang="ru-RU" sz="1400" b="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8</a:t>
                      </a:r>
                      <a:endParaRPr kumimoji="0" lang="ru-RU" sz="1400" b="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3</a:t>
                      </a:r>
                      <a:endParaRPr kumimoji="0" lang="ru-RU" sz="1400" b="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1"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52</a:t>
                      </a:r>
                      <a:endParaRPr kumimoji="0" lang="ru-RU" sz="1400" b="1"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46</a:t>
                      </a:r>
                      <a:endParaRPr kumimoji="0" lang="ru-RU" sz="1400" b="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4</a:t>
                      </a:r>
                      <a:endParaRPr kumimoji="0" lang="ru-RU" sz="1400" b="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2</a:t>
                      </a:r>
                      <a:endParaRPr kumimoji="0" lang="ru-RU" sz="1400" b="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Уменьшение </a:t>
                      </a:r>
                      <a:r>
                        <a:rPr kumimoji="0" lang="ru-RU" sz="14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на </a:t>
                      </a:r>
                      <a:r>
                        <a:rPr kumimoji="0" lang="ru-RU" sz="14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31,5 </a:t>
                      </a:r>
                      <a:r>
                        <a:rPr kumimoji="0" lang="ru-RU" sz="14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a:t>
                      </a:r>
                      <a:endParaRPr kumimoji="0" lang="ru-RU" sz="1400" b="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5303">
                <a:tc>
                  <a:txBody>
                    <a:bodyPr/>
                    <a:lstStyle/>
                    <a:p>
                      <a:pPr algn="l" fontAlgn="ctr"/>
                      <a:r>
                        <a:rPr kumimoji="0" lang="ru-RU" sz="1400" b="0" u="none" strike="noStrike" kern="1200" dirty="0">
                          <a:solidFill>
                            <a:schemeClr val="tx1"/>
                          </a:solidFill>
                          <a:effectLst/>
                          <a:latin typeface="Times New Roman" panose="02020603050405020304" pitchFamily="18" charset="0"/>
                          <a:ea typeface="+mn-ea"/>
                          <a:cs typeface="Times New Roman" panose="02020603050405020304" pitchFamily="18" charset="0"/>
                        </a:rPr>
                        <a:t>Выявлено правонарушений в рамках постоянного государственного надзора</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1"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883</a:t>
                      </a:r>
                      <a:endParaRPr kumimoji="0" lang="ru-RU" sz="1400" b="1"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575</a:t>
                      </a:r>
                      <a:endParaRPr kumimoji="0" lang="ru-RU" sz="1400" b="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295</a:t>
                      </a:r>
                      <a:endParaRPr kumimoji="0" lang="ru-RU" sz="1400" b="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13</a:t>
                      </a:r>
                      <a:endParaRPr kumimoji="0" lang="ru-RU" sz="1400" b="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1"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700</a:t>
                      </a:r>
                      <a:endParaRPr kumimoji="0" lang="ru-RU" sz="1400" b="1"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497</a:t>
                      </a:r>
                      <a:endParaRPr kumimoji="0" lang="ru-RU" sz="1400" b="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199</a:t>
                      </a:r>
                      <a:endParaRPr kumimoji="0" lang="ru-RU" sz="1400" b="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4</a:t>
                      </a:r>
                      <a:endParaRPr kumimoji="0" lang="ru-RU" sz="1400" b="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Уменьшение </a:t>
                      </a:r>
                      <a:r>
                        <a:rPr kumimoji="0" lang="ru-RU" sz="1400" b="0" u="none" strike="noStrike" kern="1200" dirty="0">
                          <a:solidFill>
                            <a:schemeClr val="tx1"/>
                          </a:solidFill>
                          <a:effectLst/>
                          <a:latin typeface="Times New Roman" panose="02020603050405020304" pitchFamily="18" charset="0"/>
                          <a:ea typeface="+mn-ea"/>
                          <a:cs typeface="Times New Roman" panose="02020603050405020304" pitchFamily="18" charset="0"/>
                        </a:rPr>
                        <a:t>на </a:t>
                      </a:r>
                      <a:r>
                        <a:rPr kumimoji="0" lang="ru-RU" sz="14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20,7 </a:t>
                      </a:r>
                      <a:r>
                        <a:rPr kumimoji="0" lang="ru-RU" sz="1400" b="0" u="none" strike="noStrike" kern="1200" dirty="0">
                          <a:solidFill>
                            <a:schemeClr val="tx1"/>
                          </a:solidFill>
                          <a:effectLst/>
                          <a:latin typeface="Times New Roman" panose="02020603050405020304" pitchFamily="18" charset="0"/>
                          <a:ea typeface="+mn-ea"/>
                          <a:cs typeface="Times New Roman" panose="02020603050405020304" pitchFamily="18"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0489">
                <a:tc>
                  <a:txBody>
                    <a:bodyPr/>
                    <a:lstStyle/>
                    <a:p>
                      <a:pPr algn="l" fontAlgn="ctr"/>
                      <a:r>
                        <a:rPr kumimoji="0" lang="ru-RU" sz="1400" b="0" u="none" strike="noStrike" kern="1200" dirty="0">
                          <a:solidFill>
                            <a:schemeClr val="tx1"/>
                          </a:solidFill>
                          <a:effectLst/>
                          <a:latin typeface="Times New Roman" panose="02020603050405020304" pitchFamily="18" charset="0"/>
                          <a:ea typeface="+mn-ea"/>
                          <a:cs typeface="Times New Roman" panose="02020603050405020304" pitchFamily="18" charset="0"/>
                        </a:rPr>
                        <a:t>Общее количество административных наказаний, наложенных по итогам проверок постоянного государственного надзора</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1"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4</a:t>
                      </a:r>
                      <a:endParaRPr kumimoji="0" lang="ru-RU" sz="1400" b="1"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4</a:t>
                      </a:r>
                      <a:endParaRPr kumimoji="0" lang="ru-RU" sz="1400" b="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0</a:t>
                      </a:r>
                      <a:endParaRPr kumimoji="0" lang="ru-RU" sz="1400" b="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0</a:t>
                      </a:r>
                      <a:endParaRPr kumimoji="0" lang="ru-RU" sz="1400" b="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1"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24</a:t>
                      </a:r>
                      <a:endParaRPr kumimoji="0" lang="ru-RU" sz="1400" b="1"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13</a:t>
                      </a:r>
                      <a:endParaRPr kumimoji="0" lang="ru-RU" sz="1400" b="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11</a:t>
                      </a:r>
                      <a:endParaRPr kumimoji="0" lang="ru-RU" sz="1400" b="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0</a:t>
                      </a:r>
                      <a:endParaRPr kumimoji="0" lang="ru-RU" sz="1400" b="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Увеличение на 78 %</a:t>
                      </a:r>
                      <a:endParaRPr kumimoji="0" lang="ru-RU" sz="1400" b="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6129">
                <a:tc>
                  <a:txBody>
                    <a:bodyPr/>
                    <a:lstStyle/>
                    <a:p>
                      <a:pPr algn="l" fontAlgn="ctr"/>
                      <a:r>
                        <a:rPr kumimoji="0" lang="ru-RU" sz="1400" b="0" u="none" strike="noStrike" kern="1200" dirty="0">
                          <a:solidFill>
                            <a:schemeClr val="tx1"/>
                          </a:solidFill>
                          <a:effectLst/>
                          <a:latin typeface="Times New Roman" panose="02020603050405020304" pitchFamily="18" charset="0"/>
                          <a:ea typeface="+mn-ea"/>
                          <a:cs typeface="Times New Roman" panose="02020603050405020304" pitchFamily="18" charset="0"/>
                        </a:rPr>
                        <a:t>Административное приостановление деятельности</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1"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0</a:t>
                      </a:r>
                      <a:endParaRPr kumimoji="0" lang="ru-RU" sz="1400" b="1"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0" u="none" strike="noStrike" kern="1200" dirty="0">
                          <a:solidFill>
                            <a:schemeClr val="tx1"/>
                          </a:solidFill>
                          <a:effectLst/>
                          <a:latin typeface="Times New Roman" panose="02020603050405020304" pitchFamily="18" charset="0"/>
                          <a:ea typeface="+mn-ea"/>
                          <a:cs typeface="Times New Roman" panose="02020603050405020304" pitchFamily="18"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0" u="none" strike="noStrike" kern="1200" dirty="0">
                          <a:solidFill>
                            <a:schemeClr val="tx1"/>
                          </a:solidFill>
                          <a:effectLst/>
                          <a:latin typeface="Times New Roman" panose="02020603050405020304" pitchFamily="18" charset="0"/>
                          <a:ea typeface="+mn-ea"/>
                          <a:cs typeface="Times New Roman" panose="02020603050405020304" pitchFamily="18"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0" u="none" strike="noStrike" kern="1200" dirty="0">
                          <a:solidFill>
                            <a:schemeClr val="tx1"/>
                          </a:solidFill>
                          <a:effectLst/>
                          <a:latin typeface="Times New Roman" panose="02020603050405020304" pitchFamily="18" charset="0"/>
                          <a:ea typeface="+mn-ea"/>
                          <a:cs typeface="Times New Roman" panose="02020603050405020304" pitchFamily="18"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1" u="none" strike="noStrike" kern="1200" dirty="0">
                          <a:solidFill>
                            <a:schemeClr val="tx1"/>
                          </a:solidFill>
                          <a:effectLst/>
                          <a:latin typeface="Times New Roman" panose="02020603050405020304" pitchFamily="18" charset="0"/>
                          <a:ea typeface="+mn-ea"/>
                          <a:cs typeface="Times New Roman" panose="02020603050405020304" pitchFamily="18"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0" u="none" strike="noStrike" kern="1200" dirty="0">
                          <a:solidFill>
                            <a:schemeClr val="tx1"/>
                          </a:solidFill>
                          <a:effectLst/>
                          <a:latin typeface="Times New Roman" panose="02020603050405020304" pitchFamily="18" charset="0"/>
                          <a:ea typeface="+mn-ea"/>
                          <a:cs typeface="Times New Roman" panose="02020603050405020304" pitchFamily="18"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0" u="none" strike="noStrike" kern="1200" dirty="0">
                          <a:solidFill>
                            <a:schemeClr val="tx1"/>
                          </a:solidFill>
                          <a:effectLst/>
                          <a:latin typeface="Times New Roman" panose="02020603050405020304" pitchFamily="18" charset="0"/>
                          <a:ea typeface="+mn-ea"/>
                          <a:cs typeface="Times New Roman" panose="02020603050405020304" pitchFamily="18"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0" u="none" strike="noStrike" kern="1200" dirty="0">
                          <a:solidFill>
                            <a:schemeClr val="tx1"/>
                          </a:solidFill>
                          <a:effectLst/>
                          <a:latin typeface="Times New Roman" panose="02020603050405020304" pitchFamily="18" charset="0"/>
                          <a:ea typeface="+mn-ea"/>
                          <a:cs typeface="Times New Roman" panose="02020603050405020304" pitchFamily="18"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ru-RU" sz="14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0 %</a:t>
                      </a:r>
                      <a:endParaRPr kumimoji="0" lang="ru-RU" sz="1400" b="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1782456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76233</TotalTime>
  <Words>4418</Words>
  <Application>Microsoft Office PowerPoint</Application>
  <PresentationFormat>Широкоэкранный</PresentationFormat>
  <Paragraphs>615</Paragraphs>
  <Slides>36</Slides>
  <Notes>23</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36</vt:i4>
      </vt:variant>
    </vt:vector>
  </HeadingPairs>
  <TitlesOfParts>
    <vt:vector size="44" baseType="lpstr">
      <vt:lpstr>Arial Unicode MS</vt:lpstr>
      <vt:lpstr>Aharoni</vt:lpstr>
      <vt:lpstr>Arial</vt:lpstr>
      <vt:lpstr>Calibri</vt:lpstr>
      <vt:lpstr>Calibri Light</vt:lpstr>
      <vt:lpstr>Times New Roman</vt:lpstr>
      <vt:lpstr>Wingdings 2</vt:lpstr>
      <vt:lpstr>Тема Office</vt:lpstr>
      <vt:lpstr>Презентация PowerPoint</vt:lpstr>
      <vt:lpstr>Северо-Уральское управление Ростехнадзора</vt:lpstr>
      <vt:lpstr>Презентация PowerPoint</vt:lpstr>
      <vt:lpstr>Энергосистемы региона</vt:lpstr>
      <vt:lpstr>Количество подконтрольных организаций </vt:lpstr>
      <vt:lpstr>Классификация и количество ОПО</vt:lpstr>
      <vt:lpstr>Презентация PowerPoint</vt:lpstr>
      <vt:lpstr>Контрольная (надзорная) деятельность в 2023 году</vt:lpstr>
      <vt:lpstr>Контрольная (надзорная) деятельность в рамках режима постоянного  государственного надзора</vt:lpstr>
      <vt:lpstr>Обращения граждан и юридических лиц,  поступивших в 2023 году </vt:lpstr>
      <vt:lpstr>Аварийность и производственный травматизм</vt:lpstr>
      <vt:lpstr>Динамика аварийности и травматизма с 2010-2022 гг.</vt:lpstr>
      <vt:lpstr>Аварийность </vt:lpstr>
      <vt:lpstr>Производственный травматизм</vt:lpstr>
      <vt:lpstr>Внесение ЗЭПБ в Реестр во 2 квартале 2023 года </vt:lpstr>
      <vt:lpstr>Аттестация в области промышленной безопасности</vt:lpstr>
      <vt:lpstr>С 1 сентября 2023 года вступило в силу Постановление Правительства Российской Федерации от 13 января 2023 г. № 13 «Об аттестации в области промышленной безопасности, по вопросам безопасности гидротехнических сооружений, безопасности в сфере электроэнергетики». документ предусматривает оптимизацию и автоматизацию соответствующей государственной услуги: срок предоставления сокращается с 45 календарных дней до 15 рабочих дней; подача заявлений будет осуществляться преимущественно посредством Единого портала государственных и муниципальных услуг (функций); исключается необходимость подачи дополнительных сведений и документов; кроме того, уточнены категории работников, обязанных получать дополнительное профессиональное образование в области промышленной безопасности, а также категории работников, подлежащих аттестации в территориальных аттестационных комиссиях и комиссиях организаций. </vt:lpstr>
      <vt:lpstr>Судебная практика в 2022 году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 разъяснении неоднозначных или неясных для подконтрольных лиц обязательных требований и новых нормативно-правовых актов</vt:lpstr>
      <vt:lpstr>Акты Правительства России и приказы Ростехнадзора вступившие в силу  с 1 января 2021 года</vt:lpstr>
      <vt:lpstr>Акты Правительства России и приказы Ростехнадзора вступившие в силу  с 1 января 2021 года</vt:lpstr>
      <vt:lpstr>Внедрение Программы профилактики нарушений обязательных требований</vt:lpstr>
      <vt:lpstr>Основные проблемы</vt:lpstr>
      <vt:lpstr>                                                                                    Основные проблемы - Подмена понятий реконструкции, технического перевооружения и капитального ремонта, которая зачастую проявляется при капитальном ремонте. - Криогенная среда: отсутствие в процессе эксплуатации опыта ремонта и наблюдения за состоянием металла оборудования (емкостей, насосов, шаровых кранов) при низких температурах рабочих сред, от ввода и до окончания расчетного срока эксплуатации оборудования, в рабочих и аварийных ситуациях. Увеличение межремонтного периода работы технологических объектов без учёта особенностей организации и проведения планово-предупредительных ремонтов отдельного оборудования; - Утрата производственным персоналом навыков проведения рутинных работ; - При вводе в эксплуатацию буровых установок с 01.01.2021 исключены из состава комиссии по вводу в эксплуатацию буровых установок представителей территориальных органов Ростехнадзора; - Скважины, находящиеся в собственности государства и расположенные на территории нераспределенного фонда недр не подпадают под требования Правил безопасности в нефтяной и газовой промышленности, механизм осуществления контроля со стороны территориальных органов Ростехнадзора за их состоянием отсутствует. </vt:lpstr>
      <vt:lpstr>                    Приоритетные цели и задачи Северо-Уральского управления Ростехнадзора  Обеспечивать контроль за формированием эксплуатирующими организациями  системы (графиков) планово-предупредительных ремонтов и соблюдением обязательных требований при проведении ремонтных работ, в том числе работ повышенной опасности; Осуществлять качественный контроль за объектами строительства в рамках реализаций проектных решений; Регулярное применение в административной практике как предостережений, так и административных приостановлений деятельности, административных наказаний в отношении юридических лиц, дисквалификации должностных лиц; Участие в разработке предложений по структуре и содержанию Федеральных норм и правил в области промышленной безопасности; Обеспечение готовности оборудования, в том числе и энергетического, и технологических процессов на опасных объектах к эксплуатации в нормальном технологическом режиме при наступлении и прохождении паводкового периода; Дополнительно сфокусировать и включить в программу проверок опасных производственных объектов контрольно-надзорные мероприятия по: подготовке и проведению ремонтных работ, в том числе повышенной опасности, наличию и соблюдению системы планово-предупредительного ремонта (с целью предупреждения преждевременного износа деталей, узлов и механизмов и содержания их в работоспособном состоянии). </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Основы обеспечения промышленной безопасности</dc:title>
  <dc:creator>Надежда</dc:creator>
  <cp:lastModifiedBy>rtn-1et</cp:lastModifiedBy>
  <cp:revision>1819</cp:revision>
  <cp:lastPrinted>2022-06-30T03:31:12Z</cp:lastPrinted>
  <dcterms:created xsi:type="dcterms:W3CDTF">2007-01-14T15:43:27Z</dcterms:created>
  <dcterms:modified xsi:type="dcterms:W3CDTF">2023-09-22T10:46:03Z</dcterms:modified>
</cp:coreProperties>
</file>